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1" r:id="rId4"/>
    <p:sldId id="282" r:id="rId5"/>
    <p:sldId id="275" r:id="rId6"/>
    <p:sldId id="258" r:id="rId7"/>
    <p:sldId id="259" r:id="rId8"/>
    <p:sldId id="260" r:id="rId9"/>
    <p:sldId id="261" r:id="rId10"/>
    <p:sldId id="262" r:id="rId11"/>
    <p:sldId id="263" r:id="rId12"/>
    <p:sldId id="264" r:id="rId13"/>
    <p:sldId id="265" r:id="rId14"/>
    <p:sldId id="268" r:id="rId15"/>
    <p:sldId id="266" r:id="rId16"/>
    <p:sldId id="267" r:id="rId17"/>
    <p:sldId id="269" r:id="rId18"/>
    <p:sldId id="270" r:id="rId19"/>
    <p:sldId id="271" r:id="rId20"/>
    <p:sldId id="272" r:id="rId21"/>
    <p:sldId id="273" r:id="rId22"/>
    <p:sldId id="276" r:id="rId23"/>
    <p:sldId id="277" r:id="rId24"/>
    <p:sldId id="278" r:id="rId25"/>
    <p:sldId id="279" r:id="rId26"/>
    <p:sldId id="28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2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1971817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3251924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49393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3379657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223497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197144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3209242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24693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4240723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129187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180801D-6622-4C76-8E12-F1FDFED7595D}" type="datetimeFigureOut">
              <a:rPr lang="zh-CN" altLang="en-US" smtClean="0"/>
              <a:t>2024/1/20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1313361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0801D-6622-4C76-8E12-F1FDFED7595D}" type="datetimeFigureOut">
              <a:rPr lang="zh-CN" altLang="en-US" smtClean="0"/>
              <a:t>2024/1/20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2C07B9-1446-49C2-8A35-D5AD12F499BB}" type="slidenum">
              <a:rPr lang="zh-CN" altLang="en-US" smtClean="0"/>
              <a:t>‹#›</a:t>
            </a:fld>
            <a:endParaRPr lang="zh-CN" altLang="en-US"/>
          </a:p>
        </p:txBody>
      </p:sp>
    </p:spTree>
    <p:extLst>
      <p:ext uri="{BB962C8B-B14F-4D97-AF65-F5344CB8AC3E}">
        <p14:creationId xmlns:p14="http://schemas.microsoft.com/office/powerpoint/2010/main" val="1617667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hongnanli1997@hotmail.com"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1.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github/outerl/AequilibraE-demo/blob/main/basic_aequilibrae_demo.ipynb" TargetMode="External"/><Relationship Id="rId2" Type="http://schemas.openxmlformats.org/officeDocument/2006/relationships/hyperlink" Target="http://www.aequilibrae.com/qgis" TargetMode="External"/><Relationship Id="rId1" Type="http://schemas.openxmlformats.org/officeDocument/2006/relationships/slideLayout" Target="../slideLayouts/slideLayout7.xml"/><Relationship Id="rId4" Type="http://schemas.openxmlformats.org/officeDocument/2006/relationships/hyperlink" Target="https://pepy.tech/project/aequilibra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BFF54AD-DF2A-9DB8-2280-F95A154AE731}"/>
              </a:ext>
            </a:extLst>
          </p:cNvPr>
          <p:cNvSpPr txBox="1"/>
          <p:nvPr/>
        </p:nvSpPr>
        <p:spPr>
          <a:xfrm>
            <a:off x="1314824" y="1007963"/>
            <a:ext cx="7885877" cy="1938992"/>
          </a:xfrm>
          <a:prstGeom prst="rect">
            <a:avLst/>
          </a:prstGeom>
          <a:noFill/>
        </p:spPr>
        <p:txBody>
          <a:bodyPr wrap="none" rtlCol="0">
            <a:spAutoFit/>
          </a:bodyPr>
          <a:lstStyle/>
          <a:p>
            <a:r>
              <a:rPr lang="en-US" altLang="zh-CN" sz="4000" b="1" dirty="0">
                <a:latin typeface="Times New Roman" panose="02020603050405020304" pitchFamily="18" charset="0"/>
                <a:cs typeface="Times New Roman" panose="02020603050405020304" pitchFamily="18" charset="0"/>
              </a:rPr>
              <a:t>Using </a:t>
            </a:r>
            <a:r>
              <a:rPr lang="en-US" altLang="zh-CN" sz="4000" b="1" dirty="0" err="1">
                <a:latin typeface="Times New Roman" panose="02020603050405020304" pitchFamily="18" charset="0"/>
                <a:cs typeface="Times New Roman" panose="02020603050405020304" pitchFamily="18" charset="0"/>
              </a:rPr>
              <a:t>AequilibraE</a:t>
            </a:r>
            <a:r>
              <a:rPr lang="en-US" altLang="zh-CN" sz="4000" b="1" dirty="0">
                <a:latin typeface="Times New Roman" panose="02020603050405020304" pitchFamily="18" charset="0"/>
                <a:cs typeface="Times New Roman" panose="02020603050405020304" pitchFamily="18" charset="0"/>
              </a:rPr>
              <a:t> </a:t>
            </a:r>
          </a:p>
          <a:p>
            <a:r>
              <a:rPr lang="en-US" altLang="zh-CN" sz="4000" b="1" dirty="0">
                <a:latin typeface="Times New Roman" panose="02020603050405020304" pitchFamily="18" charset="0"/>
                <a:cs typeface="Times New Roman" panose="02020603050405020304" pitchFamily="18" charset="0"/>
              </a:rPr>
              <a:t>for Teaching 4-Step Process in</a:t>
            </a:r>
          </a:p>
          <a:p>
            <a:r>
              <a:rPr lang="en-US" altLang="zh-CN" sz="4000" b="1" dirty="0">
                <a:latin typeface="Times New Roman" panose="02020603050405020304" pitchFamily="18" charset="0"/>
                <a:cs typeface="Times New Roman" panose="02020603050405020304" pitchFamily="18" charset="0"/>
              </a:rPr>
              <a:t>Transportation Network Modeling </a:t>
            </a:r>
            <a:endParaRPr lang="zh-CN" altLang="en-US" sz="4000" b="1" dirty="0">
              <a:latin typeface="Times New Roman" panose="02020603050405020304" pitchFamily="18" charset="0"/>
              <a:cs typeface="Times New Roman" panose="02020603050405020304" pitchFamily="18" charset="0"/>
            </a:endParaRPr>
          </a:p>
        </p:txBody>
      </p:sp>
      <p:pic>
        <p:nvPicPr>
          <p:cNvPr id="1028" name="Picture 4" descr="GitHub - AequilibraE/aequilibrae: aequilibrae - Python package for  transportation modeling">
            <a:extLst>
              <a:ext uri="{FF2B5EF4-FFF2-40B4-BE49-F238E27FC236}">
                <a16:creationId xmlns:a16="http://schemas.microsoft.com/office/drawing/2014/main" id="{D87779EF-19AC-974C-37E2-416198BAF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3820" y="2770760"/>
            <a:ext cx="4416357" cy="220817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CA0FBD5-F691-11BF-D761-2F445BBC91EE}"/>
              </a:ext>
            </a:extLst>
          </p:cNvPr>
          <p:cNvSpPr txBox="1"/>
          <p:nvPr/>
        </p:nvSpPr>
        <p:spPr>
          <a:xfrm>
            <a:off x="1314824" y="5249872"/>
            <a:ext cx="5822491" cy="1200329"/>
          </a:xfrm>
          <a:prstGeom prst="rect">
            <a:avLst/>
          </a:prstGeom>
          <a:noFill/>
        </p:spPr>
        <p:txBody>
          <a:bodyPr wrap="none" rtlCol="0">
            <a:spAutoFit/>
          </a:bodyPr>
          <a:lstStyle/>
          <a:p>
            <a:r>
              <a:rPr lang="en-US" altLang="zh-CN" b="1" dirty="0"/>
              <a:t>Version 1: 03/10/2023</a:t>
            </a:r>
          </a:p>
          <a:p>
            <a:r>
              <a:rPr lang="en-US" altLang="zh-CN" b="1" dirty="0"/>
              <a:t>Version 2: 01/20/2024</a:t>
            </a:r>
          </a:p>
          <a:p>
            <a:r>
              <a:rPr lang="en-US" altLang="zh-CN" b="1" dirty="0"/>
              <a:t>Authors: </a:t>
            </a:r>
            <a:r>
              <a:rPr lang="en-US" b="0" i="0" u="none" strike="noStrike" dirty="0">
                <a:solidFill>
                  <a:srgbClr val="0272B1"/>
                </a:solidFill>
                <a:effectLst/>
                <a:latin typeface="ElsevierSans"/>
                <a:hlinkClick r:id="rId3"/>
              </a:rPr>
              <a:t>chongnanli1997@hotmail.com</a:t>
            </a:r>
            <a:r>
              <a:rPr lang="en-US" b="1" i="0" u="none" strike="noStrike" dirty="0">
                <a:solidFill>
                  <a:srgbClr val="0272B1"/>
                </a:solidFill>
                <a:effectLst/>
                <a:latin typeface="ElsevierSans"/>
              </a:rPr>
              <a:t>, xzhou74@asu.edu</a:t>
            </a:r>
            <a:endParaRPr lang="en-US" altLang="zh-CN" b="1" dirty="0"/>
          </a:p>
          <a:p>
            <a:endParaRPr lang="zh-CN" altLang="en-US" b="1" dirty="0"/>
          </a:p>
        </p:txBody>
      </p:sp>
    </p:spTree>
    <p:extLst>
      <p:ext uri="{BB962C8B-B14F-4D97-AF65-F5344CB8AC3E}">
        <p14:creationId xmlns:p14="http://schemas.microsoft.com/office/powerpoint/2010/main" val="3213116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876B76D-5C5A-BB2A-D36E-568C30042D07}"/>
              </a:ext>
            </a:extLst>
          </p:cNvPr>
          <p:cNvSpPr txBox="1"/>
          <p:nvPr/>
        </p:nvSpPr>
        <p:spPr>
          <a:xfrm>
            <a:off x="90198" y="140494"/>
            <a:ext cx="5772335"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Creating a project (Cont.)</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9595AF0-3AC3-AAC3-E1FC-F7371528C4F8}"/>
              </a:ext>
            </a:extLst>
          </p:cNvPr>
          <p:cNvPicPr>
            <a:picLocks noChangeAspect="1"/>
          </p:cNvPicPr>
          <p:nvPr/>
        </p:nvPicPr>
        <p:blipFill>
          <a:blip r:embed="rId2"/>
          <a:stretch>
            <a:fillRect/>
          </a:stretch>
        </p:blipFill>
        <p:spPr>
          <a:xfrm>
            <a:off x="90198" y="667432"/>
            <a:ext cx="4140169" cy="1930386"/>
          </a:xfrm>
          <a:prstGeom prst="rect">
            <a:avLst/>
          </a:prstGeom>
        </p:spPr>
      </p:pic>
      <p:pic>
        <p:nvPicPr>
          <p:cNvPr id="4" name="图片 3">
            <a:extLst>
              <a:ext uri="{FF2B5EF4-FFF2-40B4-BE49-F238E27FC236}">
                <a16:creationId xmlns:a16="http://schemas.microsoft.com/office/drawing/2014/main" id="{B26DE076-7398-F043-700B-9972D14B20EA}"/>
              </a:ext>
            </a:extLst>
          </p:cNvPr>
          <p:cNvPicPr>
            <a:picLocks noChangeAspect="1"/>
          </p:cNvPicPr>
          <p:nvPr/>
        </p:nvPicPr>
        <p:blipFill>
          <a:blip r:embed="rId3"/>
          <a:stretch>
            <a:fillRect/>
          </a:stretch>
        </p:blipFill>
        <p:spPr>
          <a:xfrm>
            <a:off x="4230367" y="658645"/>
            <a:ext cx="4671486" cy="3878346"/>
          </a:xfrm>
          <a:prstGeom prst="rect">
            <a:avLst/>
          </a:prstGeom>
        </p:spPr>
      </p:pic>
      <p:sp>
        <p:nvSpPr>
          <p:cNvPr id="5" name="箭头: 右 4">
            <a:extLst>
              <a:ext uri="{FF2B5EF4-FFF2-40B4-BE49-F238E27FC236}">
                <a16:creationId xmlns:a16="http://schemas.microsoft.com/office/drawing/2014/main" id="{0D84AFA2-4826-FF69-3693-600662943C75}"/>
              </a:ext>
            </a:extLst>
          </p:cNvPr>
          <p:cNvSpPr/>
          <p:nvPr/>
        </p:nvSpPr>
        <p:spPr>
          <a:xfrm>
            <a:off x="3199235" y="1900137"/>
            <a:ext cx="1031132"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793B7E1-F78C-7370-75B4-A1EF9FD19EE7}"/>
              </a:ext>
            </a:extLst>
          </p:cNvPr>
          <p:cNvPicPr>
            <a:picLocks noChangeAspect="1"/>
          </p:cNvPicPr>
          <p:nvPr/>
        </p:nvPicPr>
        <p:blipFill>
          <a:blip r:embed="rId4"/>
          <a:stretch>
            <a:fillRect/>
          </a:stretch>
        </p:blipFill>
        <p:spPr>
          <a:xfrm>
            <a:off x="242147" y="3500849"/>
            <a:ext cx="3426593" cy="1130237"/>
          </a:xfrm>
          <a:prstGeom prst="rect">
            <a:avLst/>
          </a:prstGeom>
        </p:spPr>
      </p:pic>
      <p:sp>
        <p:nvSpPr>
          <p:cNvPr id="7" name="箭头: 右 6">
            <a:extLst>
              <a:ext uri="{FF2B5EF4-FFF2-40B4-BE49-F238E27FC236}">
                <a16:creationId xmlns:a16="http://schemas.microsoft.com/office/drawing/2014/main" id="{FAD74B00-4F0B-63AD-EC05-7DF37C76E676}"/>
              </a:ext>
            </a:extLst>
          </p:cNvPr>
          <p:cNvSpPr/>
          <p:nvPr/>
        </p:nvSpPr>
        <p:spPr>
          <a:xfrm rot="9987124">
            <a:off x="3306240" y="3601187"/>
            <a:ext cx="1031132"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8EF38EE3-2CAF-2A31-FB25-BE5AD8E96766}"/>
              </a:ext>
            </a:extLst>
          </p:cNvPr>
          <p:cNvPicPr>
            <a:picLocks noChangeAspect="1"/>
          </p:cNvPicPr>
          <p:nvPr/>
        </p:nvPicPr>
        <p:blipFill>
          <a:blip r:embed="rId5"/>
          <a:stretch>
            <a:fillRect/>
          </a:stretch>
        </p:blipFill>
        <p:spPr>
          <a:xfrm>
            <a:off x="4577939" y="4631086"/>
            <a:ext cx="3976342" cy="2010874"/>
          </a:xfrm>
          <a:prstGeom prst="rect">
            <a:avLst/>
          </a:prstGeom>
        </p:spPr>
      </p:pic>
      <p:sp>
        <p:nvSpPr>
          <p:cNvPr id="9" name="箭头: 右 8">
            <a:extLst>
              <a:ext uri="{FF2B5EF4-FFF2-40B4-BE49-F238E27FC236}">
                <a16:creationId xmlns:a16="http://schemas.microsoft.com/office/drawing/2014/main" id="{13312017-1EAF-A94C-ECA3-27DC0A20C40B}"/>
              </a:ext>
            </a:extLst>
          </p:cNvPr>
          <p:cNvSpPr/>
          <p:nvPr/>
        </p:nvSpPr>
        <p:spPr>
          <a:xfrm rot="1725363">
            <a:off x="3211992" y="4843120"/>
            <a:ext cx="1582382"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49EEF06-11C6-B58E-E414-735EF9513E75}"/>
              </a:ext>
            </a:extLst>
          </p:cNvPr>
          <p:cNvSpPr txBox="1"/>
          <p:nvPr/>
        </p:nvSpPr>
        <p:spPr>
          <a:xfrm>
            <a:off x="242147" y="5116749"/>
            <a:ext cx="3546612" cy="923330"/>
          </a:xfrm>
          <a:prstGeom prst="rect">
            <a:avLst/>
          </a:prstGeom>
          <a:noFill/>
        </p:spPr>
        <p:txBody>
          <a:bodyPr wrap="none" rtlCol="0">
            <a:spAutoFit/>
          </a:bodyPr>
          <a:lstStyle/>
          <a:p>
            <a:r>
              <a:rPr lang="en-US" altLang="zh-CN" dirty="0"/>
              <a:t>Create Project from layers</a:t>
            </a:r>
          </a:p>
          <a:p>
            <a:r>
              <a:rPr lang="en-US" altLang="zh-CN" dirty="0"/>
              <a:t>Configure fields</a:t>
            </a:r>
          </a:p>
          <a:p>
            <a:r>
              <a:rPr lang="en-US" altLang="zh-CN" dirty="0"/>
              <a:t>Save your project in </a:t>
            </a:r>
            <a:r>
              <a:rPr lang="en-US" altLang="zh-CN" b="1" dirty="0"/>
              <a:t>SQLite</a:t>
            </a:r>
            <a:r>
              <a:rPr lang="en-US" altLang="zh-CN" dirty="0"/>
              <a:t> format.</a:t>
            </a:r>
            <a:endParaRPr lang="zh-CN" altLang="en-US" dirty="0"/>
          </a:p>
        </p:txBody>
      </p:sp>
    </p:spTree>
    <p:extLst>
      <p:ext uri="{BB962C8B-B14F-4D97-AF65-F5344CB8AC3E}">
        <p14:creationId xmlns:p14="http://schemas.microsoft.com/office/powerpoint/2010/main" val="2508997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64C953B-E733-4DD7-8EDD-AEFAB47DC186}"/>
              </a:ext>
            </a:extLst>
          </p:cNvPr>
          <p:cNvPicPr>
            <a:picLocks noChangeAspect="1"/>
          </p:cNvPicPr>
          <p:nvPr/>
        </p:nvPicPr>
        <p:blipFill>
          <a:blip r:embed="rId2"/>
          <a:stretch>
            <a:fillRect/>
          </a:stretch>
        </p:blipFill>
        <p:spPr>
          <a:xfrm>
            <a:off x="259735" y="698371"/>
            <a:ext cx="3890404" cy="1790687"/>
          </a:xfrm>
          <a:prstGeom prst="rect">
            <a:avLst/>
          </a:prstGeom>
        </p:spPr>
      </p:pic>
      <p:sp>
        <p:nvSpPr>
          <p:cNvPr id="3" name="文本框 2">
            <a:extLst>
              <a:ext uri="{FF2B5EF4-FFF2-40B4-BE49-F238E27FC236}">
                <a16:creationId xmlns:a16="http://schemas.microsoft.com/office/drawing/2014/main" id="{3D89C3AE-4A5C-B798-6232-D62808A22AB8}"/>
              </a:ext>
            </a:extLst>
          </p:cNvPr>
          <p:cNvSpPr txBox="1"/>
          <p:nvPr/>
        </p:nvSpPr>
        <p:spPr>
          <a:xfrm>
            <a:off x="90198" y="140494"/>
            <a:ext cx="2808645"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Shortest path computation</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630151E-6261-1097-70C4-215BA4068B0D}"/>
              </a:ext>
            </a:extLst>
          </p:cNvPr>
          <p:cNvPicPr>
            <a:picLocks noChangeAspect="1"/>
          </p:cNvPicPr>
          <p:nvPr/>
        </p:nvPicPr>
        <p:blipFill>
          <a:blip r:embed="rId3"/>
          <a:stretch>
            <a:fillRect/>
          </a:stretch>
        </p:blipFill>
        <p:spPr>
          <a:xfrm>
            <a:off x="4993863" y="334306"/>
            <a:ext cx="3445908" cy="2518815"/>
          </a:xfrm>
          <a:prstGeom prst="rect">
            <a:avLst/>
          </a:prstGeom>
        </p:spPr>
      </p:pic>
      <p:sp>
        <p:nvSpPr>
          <p:cNvPr id="5" name="箭头: 右 4">
            <a:extLst>
              <a:ext uri="{FF2B5EF4-FFF2-40B4-BE49-F238E27FC236}">
                <a16:creationId xmlns:a16="http://schemas.microsoft.com/office/drawing/2014/main" id="{031A1223-D417-09FC-C6D8-6B2702627D36}"/>
              </a:ext>
            </a:extLst>
          </p:cNvPr>
          <p:cNvSpPr/>
          <p:nvPr/>
        </p:nvSpPr>
        <p:spPr>
          <a:xfrm>
            <a:off x="4233154" y="1364376"/>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0755056-F15E-82C7-9395-7AF58DFD917E}"/>
              </a:ext>
            </a:extLst>
          </p:cNvPr>
          <p:cNvPicPr>
            <a:picLocks noChangeAspect="1"/>
          </p:cNvPicPr>
          <p:nvPr/>
        </p:nvPicPr>
        <p:blipFill>
          <a:blip r:embed="rId4"/>
          <a:stretch>
            <a:fillRect/>
          </a:stretch>
        </p:blipFill>
        <p:spPr>
          <a:xfrm>
            <a:off x="6270021" y="3212577"/>
            <a:ext cx="1117592" cy="1092192"/>
          </a:xfrm>
          <a:prstGeom prst="rect">
            <a:avLst/>
          </a:prstGeom>
        </p:spPr>
      </p:pic>
      <p:sp>
        <p:nvSpPr>
          <p:cNvPr id="7" name="箭头: 右 6">
            <a:extLst>
              <a:ext uri="{FF2B5EF4-FFF2-40B4-BE49-F238E27FC236}">
                <a16:creationId xmlns:a16="http://schemas.microsoft.com/office/drawing/2014/main" id="{32EF3250-8F7C-9B50-38ED-32363A69C467}"/>
              </a:ext>
            </a:extLst>
          </p:cNvPr>
          <p:cNvSpPr/>
          <p:nvPr/>
        </p:nvSpPr>
        <p:spPr>
          <a:xfrm rot="4992491">
            <a:off x="6298661" y="2589265"/>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B33BF4D-3224-2BF0-B630-43CA72B45D26}"/>
              </a:ext>
            </a:extLst>
          </p:cNvPr>
          <p:cNvPicPr>
            <a:picLocks noChangeAspect="1"/>
          </p:cNvPicPr>
          <p:nvPr/>
        </p:nvPicPr>
        <p:blipFill>
          <a:blip r:embed="rId5"/>
          <a:stretch>
            <a:fillRect/>
          </a:stretch>
        </p:blipFill>
        <p:spPr>
          <a:xfrm>
            <a:off x="7579890" y="5271319"/>
            <a:ext cx="1312324" cy="1058325"/>
          </a:xfrm>
          <a:prstGeom prst="rect">
            <a:avLst/>
          </a:prstGeom>
        </p:spPr>
      </p:pic>
      <p:pic>
        <p:nvPicPr>
          <p:cNvPr id="9" name="图片 8">
            <a:extLst>
              <a:ext uri="{FF2B5EF4-FFF2-40B4-BE49-F238E27FC236}">
                <a16:creationId xmlns:a16="http://schemas.microsoft.com/office/drawing/2014/main" id="{11BBAAAD-0239-18A2-C5CD-40278A523AFE}"/>
              </a:ext>
            </a:extLst>
          </p:cNvPr>
          <p:cNvPicPr>
            <a:picLocks noChangeAspect="1"/>
          </p:cNvPicPr>
          <p:nvPr/>
        </p:nvPicPr>
        <p:blipFill>
          <a:blip r:embed="rId6"/>
          <a:stretch>
            <a:fillRect/>
          </a:stretch>
        </p:blipFill>
        <p:spPr>
          <a:xfrm>
            <a:off x="5272191" y="5568553"/>
            <a:ext cx="1464722" cy="1278457"/>
          </a:xfrm>
          <a:prstGeom prst="rect">
            <a:avLst/>
          </a:prstGeom>
        </p:spPr>
      </p:pic>
      <p:sp>
        <p:nvSpPr>
          <p:cNvPr id="10" name="箭头: 右 9">
            <a:extLst>
              <a:ext uri="{FF2B5EF4-FFF2-40B4-BE49-F238E27FC236}">
                <a16:creationId xmlns:a16="http://schemas.microsoft.com/office/drawing/2014/main" id="{432F6A51-9CD2-AE0E-AE33-346CAB3E8607}"/>
              </a:ext>
            </a:extLst>
          </p:cNvPr>
          <p:cNvSpPr/>
          <p:nvPr/>
        </p:nvSpPr>
        <p:spPr>
          <a:xfrm rot="3448876">
            <a:off x="6865507" y="4521628"/>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070237B5-76B2-E6AB-056C-963526F720B0}"/>
              </a:ext>
            </a:extLst>
          </p:cNvPr>
          <p:cNvSpPr/>
          <p:nvPr/>
        </p:nvSpPr>
        <p:spPr>
          <a:xfrm rot="10434946">
            <a:off x="6819555" y="5759331"/>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AD470A29-4C0B-536C-2686-647F5DC39D9E}"/>
              </a:ext>
            </a:extLst>
          </p:cNvPr>
          <p:cNvPicPr>
            <a:picLocks noChangeAspect="1"/>
          </p:cNvPicPr>
          <p:nvPr/>
        </p:nvPicPr>
        <p:blipFill>
          <a:blip r:embed="rId7"/>
          <a:stretch>
            <a:fillRect/>
          </a:stretch>
        </p:blipFill>
        <p:spPr>
          <a:xfrm>
            <a:off x="3139560" y="5568553"/>
            <a:ext cx="1490122" cy="1223424"/>
          </a:xfrm>
          <a:prstGeom prst="rect">
            <a:avLst/>
          </a:prstGeom>
        </p:spPr>
      </p:pic>
      <p:sp>
        <p:nvSpPr>
          <p:cNvPr id="13" name="箭头: 右 12">
            <a:extLst>
              <a:ext uri="{FF2B5EF4-FFF2-40B4-BE49-F238E27FC236}">
                <a16:creationId xmlns:a16="http://schemas.microsoft.com/office/drawing/2014/main" id="{20CE150E-38E6-4568-8ADF-05123B9FA4D8}"/>
              </a:ext>
            </a:extLst>
          </p:cNvPr>
          <p:cNvSpPr/>
          <p:nvPr/>
        </p:nvSpPr>
        <p:spPr>
          <a:xfrm rot="10974656">
            <a:off x="4471674" y="5978445"/>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E642FDFC-8899-CCD2-740A-EE48F1CFEFC9}"/>
              </a:ext>
            </a:extLst>
          </p:cNvPr>
          <p:cNvPicPr>
            <a:picLocks noChangeAspect="1"/>
          </p:cNvPicPr>
          <p:nvPr/>
        </p:nvPicPr>
        <p:blipFill>
          <a:blip r:embed="rId8"/>
          <a:stretch>
            <a:fillRect/>
          </a:stretch>
        </p:blipFill>
        <p:spPr>
          <a:xfrm>
            <a:off x="1194358" y="5442571"/>
            <a:ext cx="1117592" cy="1092192"/>
          </a:xfrm>
          <a:prstGeom prst="rect">
            <a:avLst/>
          </a:prstGeom>
        </p:spPr>
      </p:pic>
      <p:sp>
        <p:nvSpPr>
          <p:cNvPr id="17" name="箭头: 右 16">
            <a:extLst>
              <a:ext uri="{FF2B5EF4-FFF2-40B4-BE49-F238E27FC236}">
                <a16:creationId xmlns:a16="http://schemas.microsoft.com/office/drawing/2014/main" id="{AE9A2AC0-8071-555D-CD65-E26BFA49992F}"/>
              </a:ext>
            </a:extLst>
          </p:cNvPr>
          <p:cNvSpPr/>
          <p:nvPr/>
        </p:nvSpPr>
        <p:spPr>
          <a:xfrm rot="10800000">
            <a:off x="2401624" y="5847716"/>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BE5B63F3-B1E0-69D0-1571-D62AF5CC70F9}"/>
              </a:ext>
            </a:extLst>
          </p:cNvPr>
          <p:cNvPicPr>
            <a:picLocks noChangeAspect="1"/>
          </p:cNvPicPr>
          <p:nvPr/>
        </p:nvPicPr>
        <p:blipFill>
          <a:blip r:embed="rId9"/>
          <a:stretch>
            <a:fillRect/>
          </a:stretch>
        </p:blipFill>
        <p:spPr>
          <a:xfrm>
            <a:off x="274087" y="2617467"/>
            <a:ext cx="4313229" cy="2181340"/>
          </a:xfrm>
          <a:prstGeom prst="rect">
            <a:avLst/>
          </a:prstGeom>
        </p:spPr>
      </p:pic>
      <p:sp>
        <p:nvSpPr>
          <p:cNvPr id="19" name="箭头: 右 18">
            <a:extLst>
              <a:ext uri="{FF2B5EF4-FFF2-40B4-BE49-F238E27FC236}">
                <a16:creationId xmlns:a16="http://schemas.microsoft.com/office/drawing/2014/main" id="{7E185AC4-0216-66A5-4D2E-61897E2E03A8}"/>
              </a:ext>
            </a:extLst>
          </p:cNvPr>
          <p:cNvSpPr/>
          <p:nvPr/>
        </p:nvSpPr>
        <p:spPr>
          <a:xfrm rot="18044302">
            <a:off x="1654198" y="4827278"/>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2637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2F2103-39B7-AD98-08E7-4BC1509479EA}"/>
              </a:ext>
            </a:extLst>
          </p:cNvPr>
          <p:cNvSpPr txBox="1"/>
          <p:nvPr/>
        </p:nvSpPr>
        <p:spPr>
          <a:xfrm>
            <a:off x="90198" y="140494"/>
            <a:ext cx="2808645"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Skimming</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D3BB7E8-3786-866B-2CA4-BD63FD9040E1}"/>
              </a:ext>
            </a:extLst>
          </p:cNvPr>
          <p:cNvPicPr>
            <a:picLocks noChangeAspect="1"/>
          </p:cNvPicPr>
          <p:nvPr/>
        </p:nvPicPr>
        <p:blipFill>
          <a:blip r:embed="rId2"/>
          <a:stretch>
            <a:fillRect/>
          </a:stretch>
        </p:blipFill>
        <p:spPr>
          <a:xfrm>
            <a:off x="198035" y="617758"/>
            <a:ext cx="3780339" cy="1731420"/>
          </a:xfrm>
          <a:prstGeom prst="rect">
            <a:avLst/>
          </a:prstGeom>
        </p:spPr>
      </p:pic>
      <p:pic>
        <p:nvPicPr>
          <p:cNvPr id="4" name="图片 3">
            <a:extLst>
              <a:ext uri="{FF2B5EF4-FFF2-40B4-BE49-F238E27FC236}">
                <a16:creationId xmlns:a16="http://schemas.microsoft.com/office/drawing/2014/main" id="{F9029DFB-A439-4C5E-BE7E-4119A5915162}"/>
              </a:ext>
            </a:extLst>
          </p:cNvPr>
          <p:cNvPicPr>
            <a:picLocks noChangeAspect="1"/>
          </p:cNvPicPr>
          <p:nvPr/>
        </p:nvPicPr>
        <p:blipFill>
          <a:blip r:embed="rId3"/>
          <a:stretch>
            <a:fillRect/>
          </a:stretch>
        </p:blipFill>
        <p:spPr>
          <a:xfrm>
            <a:off x="4862446" y="394700"/>
            <a:ext cx="3323142" cy="2709313"/>
          </a:xfrm>
          <a:prstGeom prst="rect">
            <a:avLst/>
          </a:prstGeom>
        </p:spPr>
      </p:pic>
      <p:sp>
        <p:nvSpPr>
          <p:cNvPr id="5" name="箭头: 右 4">
            <a:extLst>
              <a:ext uri="{FF2B5EF4-FFF2-40B4-BE49-F238E27FC236}">
                <a16:creationId xmlns:a16="http://schemas.microsoft.com/office/drawing/2014/main" id="{EAD2A33B-E3CB-C5B1-6D55-FA7E3B5E7581}"/>
              </a:ext>
            </a:extLst>
          </p:cNvPr>
          <p:cNvSpPr/>
          <p:nvPr/>
        </p:nvSpPr>
        <p:spPr>
          <a:xfrm>
            <a:off x="4081563" y="1290683"/>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77A28BDD-C8F9-B11A-0F2C-7BE12ED015F2}"/>
              </a:ext>
            </a:extLst>
          </p:cNvPr>
          <p:cNvPicPr>
            <a:picLocks noChangeAspect="1"/>
          </p:cNvPicPr>
          <p:nvPr/>
        </p:nvPicPr>
        <p:blipFill>
          <a:blip r:embed="rId4"/>
          <a:stretch>
            <a:fillRect/>
          </a:stretch>
        </p:blipFill>
        <p:spPr>
          <a:xfrm>
            <a:off x="4677790" y="3642911"/>
            <a:ext cx="3692454" cy="1882251"/>
          </a:xfrm>
          <a:prstGeom prst="rect">
            <a:avLst/>
          </a:prstGeom>
        </p:spPr>
      </p:pic>
      <p:sp>
        <p:nvSpPr>
          <p:cNvPr id="7" name="箭头: 右 6">
            <a:extLst>
              <a:ext uri="{FF2B5EF4-FFF2-40B4-BE49-F238E27FC236}">
                <a16:creationId xmlns:a16="http://schemas.microsoft.com/office/drawing/2014/main" id="{1929996B-345C-1612-34B3-C885947F04E4}"/>
              </a:ext>
            </a:extLst>
          </p:cNvPr>
          <p:cNvSpPr/>
          <p:nvPr/>
        </p:nvSpPr>
        <p:spPr>
          <a:xfrm rot="5400000">
            <a:off x="6394391" y="3153438"/>
            <a:ext cx="52027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032AFD88-1D86-E40F-3F87-82A0E3D3D95A}"/>
              </a:ext>
            </a:extLst>
          </p:cNvPr>
          <p:cNvPicPr>
            <a:picLocks noChangeAspect="1"/>
          </p:cNvPicPr>
          <p:nvPr/>
        </p:nvPicPr>
        <p:blipFill>
          <a:blip r:embed="rId5"/>
          <a:stretch>
            <a:fillRect/>
          </a:stretch>
        </p:blipFill>
        <p:spPr>
          <a:xfrm>
            <a:off x="5275193" y="5892356"/>
            <a:ext cx="2497648" cy="842427"/>
          </a:xfrm>
          <a:prstGeom prst="rect">
            <a:avLst/>
          </a:prstGeom>
        </p:spPr>
      </p:pic>
      <p:sp>
        <p:nvSpPr>
          <p:cNvPr id="9" name="箭头: 右 8">
            <a:extLst>
              <a:ext uri="{FF2B5EF4-FFF2-40B4-BE49-F238E27FC236}">
                <a16:creationId xmlns:a16="http://schemas.microsoft.com/office/drawing/2014/main" id="{D5F3B953-B90E-6014-9A31-E75BB40C8B9D}"/>
              </a:ext>
            </a:extLst>
          </p:cNvPr>
          <p:cNvSpPr/>
          <p:nvPr/>
        </p:nvSpPr>
        <p:spPr>
          <a:xfrm rot="5400000">
            <a:off x="6394390" y="5526100"/>
            <a:ext cx="52027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012002E6-30A5-6577-098A-34AED04130A7}"/>
              </a:ext>
            </a:extLst>
          </p:cNvPr>
          <p:cNvPicPr>
            <a:picLocks noChangeAspect="1"/>
          </p:cNvPicPr>
          <p:nvPr/>
        </p:nvPicPr>
        <p:blipFill>
          <a:blip r:embed="rId6"/>
          <a:stretch>
            <a:fillRect/>
          </a:stretch>
        </p:blipFill>
        <p:spPr>
          <a:xfrm>
            <a:off x="843741" y="5319803"/>
            <a:ext cx="2960349" cy="1414980"/>
          </a:xfrm>
          <a:prstGeom prst="rect">
            <a:avLst/>
          </a:prstGeom>
        </p:spPr>
      </p:pic>
      <p:sp>
        <p:nvSpPr>
          <p:cNvPr id="11" name="箭头: 右 10">
            <a:extLst>
              <a:ext uri="{FF2B5EF4-FFF2-40B4-BE49-F238E27FC236}">
                <a16:creationId xmlns:a16="http://schemas.microsoft.com/office/drawing/2014/main" id="{2FABBF08-1DBB-3161-3657-959A741F24BD}"/>
              </a:ext>
            </a:extLst>
          </p:cNvPr>
          <p:cNvSpPr/>
          <p:nvPr/>
        </p:nvSpPr>
        <p:spPr>
          <a:xfrm rot="10800000">
            <a:off x="4365328" y="6015573"/>
            <a:ext cx="787855"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7740321A-E884-FE3F-8C12-5E2BE0AC1C96}"/>
              </a:ext>
            </a:extLst>
          </p:cNvPr>
          <p:cNvPicPr>
            <a:picLocks noChangeAspect="1"/>
          </p:cNvPicPr>
          <p:nvPr/>
        </p:nvPicPr>
        <p:blipFill>
          <a:blip r:embed="rId7"/>
          <a:stretch>
            <a:fillRect/>
          </a:stretch>
        </p:blipFill>
        <p:spPr>
          <a:xfrm>
            <a:off x="543277" y="2604536"/>
            <a:ext cx="3454553" cy="2076749"/>
          </a:xfrm>
          <a:prstGeom prst="rect">
            <a:avLst/>
          </a:prstGeom>
        </p:spPr>
      </p:pic>
      <p:sp>
        <p:nvSpPr>
          <p:cNvPr id="13" name="箭头: 右 12">
            <a:extLst>
              <a:ext uri="{FF2B5EF4-FFF2-40B4-BE49-F238E27FC236}">
                <a16:creationId xmlns:a16="http://schemas.microsoft.com/office/drawing/2014/main" id="{F7CE28A6-585F-FBD1-4859-69DD6AAFA4E0}"/>
              </a:ext>
            </a:extLst>
          </p:cNvPr>
          <p:cNvSpPr/>
          <p:nvPr/>
        </p:nvSpPr>
        <p:spPr>
          <a:xfrm rot="16200000">
            <a:off x="2010416" y="4771207"/>
            <a:ext cx="52027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9161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1B56C8E-0AA5-22B2-E688-32704EDCAC82}"/>
              </a:ext>
            </a:extLst>
          </p:cNvPr>
          <p:cNvSpPr txBox="1"/>
          <p:nvPr/>
        </p:nvSpPr>
        <p:spPr>
          <a:xfrm>
            <a:off x="90198" y="140494"/>
            <a:ext cx="2808645"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Skimming</a:t>
            </a:r>
            <a:endParaRPr lang="zh-CN" altLang="en-US" b="1" dirty="0">
              <a:solidFill>
                <a:srgbClr val="40404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1BFB9E-6C83-C977-970E-46B1440EAF52}"/>
              </a:ext>
            </a:extLst>
          </p:cNvPr>
          <p:cNvSpPr txBox="1"/>
          <p:nvPr/>
        </p:nvSpPr>
        <p:spPr>
          <a:xfrm>
            <a:off x="90198" y="597285"/>
            <a:ext cx="5772335"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Exporting skimming results into CSV.</a:t>
            </a:r>
            <a:endParaRPr lang="zh-CN" altLang="en-US"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4216F52-6E53-5527-7016-51DEFE671C16}"/>
              </a:ext>
            </a:extLst>
          </p:cNvPr>
          <p:cNvPicPr>
            <a:picLocks noChangeAspect="1"/>
          </p:cNvPicPr>
          <p:nvPr/>
        </p:nvPicPr>
        <p:blipFill>
          <a:blip r:embed="rId2"/>
          <a:stretch>
            <a:fillRect/>
          </a:stretch>
        </p:blipFill>
        <p:spPr>
          <a:xfrm>
            <a:off x="1729923" y="1162346"/>
            <a:ext cx="4601139" cy="2767683"/>
          </a:xfrm>
          <a:prstGeom prst="rect">
            <a:avLst/>
          </a:prstGeom>
        </p:spPr>
      </p:pic>
      <p:pic>
        <p:nvPicPr>
          <p:cNvPr id="5" name="图片 4">
            <a:extLst>
              <a:ext uri="{FF2B5EF4-FFF2-40B4-BE49-F238E27FC236}">
                <a16:creationId xmlns:a16="http://schemas.microsoft.com/office/drawing/2014/main" id="{8C65A702-423D-FE1B-FF1E-F3AC2B7ED5F5}"/>
              </a:ext>
            </a:extLst>
          </p:cNvPr>
          <p:cNvPicPr>
            <a:picLocks noChangeAspect="1"/>
          </p:cNvPicPr>
          <p:nvPr/>
        </p:nvPicPr>
        <p:blipFill>
          <a:blip r:embed="rId3"/>
          <a:stretch>
            <a:fillRect/>
          </a:stretch>
        </p:blipFill>
        <p:spPr>
          <a:xfrm>
            <a:off x="350195" y="4455660"/>
            <a:ext cx="7671881" cy="1239994"/>
          </a:xfrm>
          <a:prstGeom prst="rect">
            <a:avLst/>
          </a:prstGeom>
        </p:spPr>
      </p:pic>
      <p:sp>
        <p:nvSpPr>
          <p:cNvPr id="6" name="箭头: 右 5">
            <a:extLst>
              <a:ext uri="{FF2B5EF4-FFF2-40B4-BE49-F238E27FC236}">
                <a16:creationId xmlns:a16="http://schemas.microsoft.com/office/drawing/2014/main" id="{73A7F43B-9A4B-536E-7F35-8E100EF0A7BC}"/>
              </a:ext>
            </a:extLst>
          </p:cNvPr>
          <p:cNvSpPr/>
          <p:nvPr/>
        </p:nvSpPr>
        <p:spPr>
          <a:xfrm rot="5400000">
            <a:off x="3696662" y="3896421"/>
            <a:ext cx="52027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2C10A32-4EB1-BD18-4D34-2D22C05E49D5}"/>
              </a:ext>
            </a:extLst>
          </p:cNvPr>
          <p:cNvSpPr txBox="1"/>
          <p:nvPr/>
        </p:nvSpPr>
        <p:spPr>
          <a:xfrm>
            <a:off x="142077" y="6067710"/>
            <a:ext cx="2756765"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All data is aligned in a line.</a:t>
            </a:r>
            <a:endParaRPr lang="zh-CN" alt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5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75C5E95-32D6-F81C-7DAF-203C43524632}"/>
              </a:ext>
            </a:extLst>
          </p:cNvPr>
          <p:cNvSpPr txBox="1"/>
          <p:nvPr/>
        </p:nvSpPr>
        <p:spPr>
          <a:xfrm>
            <a:off x="90198" y="140494"/>
            <a:ext cx="2808645"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Desire Lines</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4DD7D2F-409C-8176-D019-C1F383FA1526}"/>
              </a:ext>
            </a:extLst>
          </p:cNvPr>
          <p:cNvPicPr>
            <a:picLocks noChangeAspect="1"/>
          </p:cNvPicPr>
          <p:nvPr/>
        </p:nvPicPr>
        <p:blipFill>
          <a:blip r:embed="rId2"/>
          <a:stretch>
            <a:fillRect/>
          </a:stretch>
        </p:blipFill>
        <p:spPr>
          <a:xfrm>
            <a:off x="381816" y="1050049"/>
            <a:ext cx="1752587" cy="711195"/>
          </a:xfrm>
          <a:prstGeom prst="rect">
            <a:avLst/>
          </a:prstGeom>
        </p:spPr>
      </p:pic>
      <p:pic>
        <p:nvPicPr>
          <p:cNvPr id="4" name="图片 3">
            <a:extLst>
              <a:ext uri="{FF2B5EF4-FFF2-40B4-BE49-F238E27FC236}">
                <a16:creationId xmlns:a16="http://schemas.microsoft.com/office/drawing/2014/main" id="{4885E5F0-D830-CA4E-9617-AA3EE0A0680A}"/>
              </a:ext>
            </a:extLst>
          </p:cNvPr>
          <p:cNvPicPr>
            <a:picLocks noChangeAspect="1"/>
          </p:cNvPicPr>
          <p:nvPr/>
        </p:nvPicPr>
        <p:blipFill>
          <a:blip r:embed="rId3"/>
          <a:stretch>
            <a:fillRect/>
          </a:stretch>
        </p:blipFill>
        <p:spPr>
          <a:xfrm>
            <a:off x="2687139" y="656352"/>
            <a:ext cx="2044685" cy="2209784"/>
          </a:xfrm>
          <a:prstGeom prst="rect">
            <a:avLst/>
          </a:prstGeom>
        </p:spPr>
      </p:pic>
      <p:pic>
        <p:nvPicPr>
          <p:cNvPr id="5" name="图片 4">
            <a:extLst>
              <a:ext uri="{FF2B5EF4-FFF2-40B4-BE49-F238E27FC236}">
                <a16:creationId xmlns:a16="http://schemas.microsoft.com/office/drawing/2014/main" id="{07B65B7D-AE15-4CD9-3717-E3A48CBF8286}"/>
              </a:ext>
            </a:extLst>
          </p:cNvPr>
          <p:cNvPicPr>
            <a:picLocks noChangeAspect="1"/>
          </p:cNvPicPr>
          <p:nvPr/>
        </p:nvPicPr>
        <p:blipFill>
          <a:blip r:embed="rId4"/>
          <a:stretch>
            <a:fillRect/>
          </a:stretch>
        </p:blipFill>
        <p:spPr>
          <a:xfrm>
            <a:off x="5170267" y="325160"/>
            <a:ext cx="3681903" cy="3932301"/>
          </a:xfrm>
          <a:prstGeom prst="rect">
            <a:avLst/>
          </a:prstGeom>
        </p:spPr>
      </p:pic>
      <p:sp>
        <p:nvSpPr>
          <p:cNvPr id="6" name="文本框 5">
            <a:extLst>
              <a:ext uri="{FF2B5EF4-FFF2-40B4-BE49-F238E27FC236}">
                <a16:creationId xmlns:a16="http://schemas.microsoft.com/office/drawing/2014/main" id="{B1E2B02A-26DB-11CB-A75E-1C3B045E8F98}"/>
              </a:ext>
            </a:extLst>
          </p:cNvPr>
          <p:cNvSpPr txBox="1"/>
          <p:nvPr/>
        </p:nvSpPr>
        <p:spPr>
          <a:xfrm>
            <a:off x="291830" y="3149412"/>
            <a:ext cx="2756765" cy="1200329"/>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Question 1: I still don’t understand the difference between </a:t>
            </a:r>
            <a:r>
              <a:rPr lang="en-US" altLang="zh-CN" dirty="0">
                <a:solidFill>
                  <a:srgbClr val="FF0000"/>
                </a:solidFill>
                <a:latin typeface="Times New Roman" panose="02020603050405020304" pitchFamily="18" charset="0"/>
                <a:cs typeface="Times New Roman" panose="02020603050405020304" pitchFamily="18" charset="0"/>
              </a:rPr>
              <a:t>desire</a:t>
            </a:r>
            <a:r>
              <a:rPr lang="en-US" altLang="zh-CN" dirty="0">
                <a:solidFill>
                  <a:srgbClr val="404040"/>
                </a:solidFill>
                <a:latin typeface="Times New Roman" panose="02020603050405020304" pitchFamily="18" charset="0"/>
                <a:cs typeface="Times New Roman" panose="02020603050405020304" pitchFamily="18" charset="0"/>
              </a:rPr>
              <a:t> lines and </a:t>
            </a:r>
            <a:r>
              <a:rPr lang="en-US" altLang="zh-CN" dirty="0" err="1">
                <a:solidFill>
                  <a:srgbClr val="FF0000"/>
                </a:solidFill>
                <a:latin typeface="Times New Roman" panose="02020603050405020304" pitchFamily="18" charset="0"/>
                <a:cs typeface="Times New Roman" panose="02020603050405020304" pitchFamily="18" charset="0"/>
              </a:rPr>
              <a:t>delaunay</a:t>
            </a:r>
            <a:r>
              <a:rPr lang="en-US" altLang="zh-CN" dirty="0">
                <a:solidFill>
                  <a:srgbClr val="404040"/>
                </a:solidFill>
                <a:latin typeface="Times New Roman" panose="02020603050405020304" pitchFamily="18" charset="0"/>
                <a:cs typeface="Times New Roman" panose="02020603050405020304" pitchFamily="18" charset="0"/>
              </a:rPr>
              <a:t> lines</a:t>
            </a:r>
            <a:endParaRPr lang="zh-CN" altLang="en-US" dirty="0">
              <a:solidFill>
                <a:srgbClr val="404040"/>
              </a:solidFill>
              <a:latin typeface="Times New Roman" panose="02020603050405020304" pitchFamily="18" charset="0"/>
              <a:cs typeface="Times New Roman" panose="02020603050405020304" pitchFamily="18" charset="0"/>
            </a:endParaRPr>
          </a:p>
        </p:txBody>
      </p:sp>
      <p:sp>
        <p:nvSpPr>
          <p:cNvPr id="7" name="箭头: 右 6">
            <a:extLst>
              <a:ext uri="{FF2B5EF4-FFF2-40B4-BE49-F238E27FC236}">
                <a16:creationId xmlns:a16="http://schemas.microsoft.com/office/drawing/2014/main" id="{22AA163D-83F0-E6F2-5397-785C57AEEE6D}"/>
              </a:ext>
            </a:extLst>
          </p:cNvPr>
          <p:cNvSpPr/>
          <p:nvPr/>
        </p:nvSpPr>
        <p:spPr>
          <a:xfrm>
            <a:off x="1909849" y="1302571"/>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0E49E711-4609-D7AC-FF08-8E23A43C5193}"/>
              </a:ext>
            </a:extLst>
          </p:cNvPr>
          <p:cNvSpPr/>
          <p:nvPr/>
        </p:nvSpPr>
        <p:spPr>
          <a:xfrm>
            <a:off x="4831421" y="1315930"/>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73D31E5-45DF-2484-44D8-228C36442293}"/>
              </a:ext>
            </a:extLst>
          </p:cNvPr>
          <p:cNvSpPr txBox="1"/>
          <p:nvPr/>
        </p:nvSpPr>
        <p:spPr>
          <a:xfrm>
            <a:off x="291829" y="4488587"/>
            <a:ext cx="2756765" cy="1200329"/>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Question 2: My reproduced lines are with the same width. How can I generate lines with various width?</a:t>
            </a:r>
            <a:endParaRPr lang="zh-CN" alt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1154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910CC6F-EDC4-7AD7-4157-A8AAB81BFF75}"/>
              </a:ext>
            </a:extLst>
          </p:cNvPr>
          <p:cNvSpPr txBox="1"/>
          <p:nvPr/>
        </p:nvSpPr>
        <p:spPr>
          <a:xfrm>
            <a:off x="90198" y="140494"/>
            <a:ext cx="3703589"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Traffic assignment with skimming</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B4EBCCD-2FE3-A4A4-90E3-0A0CCE0FAB6A}"/>
              </a:ext>
            </a:extLst>
          </p:cNvPr>
          <p:cNvPicPr>
            <a:picLocks noChangeAspect="1"/>
          </p:cNvPicPr>
          <p:nvPr/>
        </p:nvPicPr>
        <p:blipFill rotWithShape="1">
          <a:blip r:embed="rId2"/>
          <a:srcRect r="53787"/>
          <a:stretch/>
        </p:blipFill>
        <p:spPr>
          <a:xfrm>
            <a:off x="1695191" y="830761"/>
            <a:ext cx="1741148" cy="1405456"/>
          </a:xfrm>
          <a:prstGeom prst="rect">
            <a:avLst/>
          </a:prstGeom>
        </p:spPr>
      </p:pic>
      <p:pic>
        <p:nvPicPr>
          <p:cNvPr id="5" name="图片 4">
            <a:extLst>
              <a:ext uri="{FF2B5EF4-FFF2-40B4-BE49-F238E27FC236}">
                <a16:creationId xmlns:a16="http://schemas.microsoft.com/office/drawing/2014/main" id="{3BA6DECE-DD49-8FDE-0B5B-B33E3D909A14}"/>
              </a:ext>
            </a:extLst>
          </p:cNvPr>
          <p:cNvPicPr>
            <a:picLocks noChangeAspect="1"/>
          </p:cNvPicPr>
          <p:nvPr/>
        </p:nvPicPr>
        <p:blipFill>
          <a:blip r:embed="rId3"/>
          <a:stretch>
            <a:fillRect/>
          </a:stretch>
        </p:blipFill>
        <p:spPr>
          <a:xfrm>
            <a:off x="4776639" y="626100"/>
            <a:ext cx="3346301" cy="2005343"/>
          </a:xfrm>
          <a:prstGeom prst="rect">
            <a:avLst/>
          </a:prstGeom>
        </p:spPr>
      </p:pic>
      <p:sp>
        <p:nvSpPr>
          <p:cNvPr id="6" name="箭头: 右 5">
            <a:extLst>
              <a:ext uri="{FF2B5EF4-FFF2-40B4-BE49-F238E27FC236}">
                <a16:creationId xmlns:a16="http://schemas.microsoft.com/office/drawing/2014/main" id="{70463B9A-6DC8-A796-40E2-61945E3D4E93}"/>
              </a:ext>
            </a:extLst>
          </p:cNvPr>
          <p:cNvSpPr/>
          <p:nvPr/>
        </p:nvSpPr>
        <p:spPr>
          <a:xfrm>
            <a:off x="3573303" y="1304152"/>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F72E71E-8498-7CF7-F4F2-D6E45336DEC5}"/>
              </a:ext>
            </a:extLst>
          </p:cNvPr>
          <p:cNvPicPr>
            <a:picLocks noChangeAspect="1"/>
          </p:cNvPicPr>
          <p:nvPr/>
        </p:nvPicPr>
        <p:blipFill>
          <a:blip r:embed="rId4"/>
          <a:stretch>
            <a:fillRect/>
          </a:stretch>
        </p:blipFill>
        <p:spPr>
          <a:xfrm>
            <a:off x="6262631" y="1900431"/>
            <a:ext cx="3011588" cy="630632"/>
          </a:xfrm>
          <a:prstGeom prst="rect">
            <a:avLst/>
          </a:prstGeom>
        </p:spPr>
      </p:pic>
      <p:cxnSp>
        <p:nvCxnSpPr>
          <p:cNvPr id="9" name="直接箭头连接符 8">
            <a:extLst>
              <a:ext uri="{FF2B5EF4-FFF2-40B4-BE49-F238E27FC236}">
                <a16:creationId xmlns:a16="http://schemas.microsoft.com/office/drawing/2014/main" id="{508EDF82-74A2-40D3-56A4-E20E477564D2}"/>
              </a:ext>
            </a:extLst>
          </p:cNvPr>
          <p:cNvCxnSpPr/>
          <p:nvPr/>
        </p:nvCxnSpPr>
        <p:spPr>
          <a:xfrm>
            <a:off x="4903187" y="1235780"/>
            <a:ext cx="1569396" cy="78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0986B2A-D7F4-C9D8-2E7D-3112BD93AF94}"/>
              </a:ext>
            </a:extLst>
          </p:cNvPr>
          <p:cNvSpPr txBox="1"/>
          <p:nvPr/>
        </p:nvSpPr>
        <p:spPr>
          <a:xfrm>
            <a:off x="6522612" y="1304152"/>
            <a:ext cx="2756765" cy="646331"/>
          </a:xfrm>
          <a:prstGeom prst="rect">
            <a:avLst/>
          </a:prstGeom>
          <a:solidFill>
            <a:schemeClr val="bg1"/>
          </a:solid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Load </a:t>
            </a:r>
            <a:r>
              <a:rPr lang="en-US" altLang="zh-CN" i="1" dirty="0" err="1">
                <a:solidFill>
                  <a:srgbClr val="FF0000"/>
                </a:solidFill>
                <a:latin typeface="Times New Roman" panose="02020603050405020304" pitchFamily="18" charset="0"/>
                <a:cs typeface="Times New Roman" panose="02020603050405020304" pitchFamily="18" charset="0"/>
              </a:rPr>
              <a:t>demand.aem</a:t>
            </a:r>
            <a:r>
              <a:rPr lang="en-US" altLang="zh-CN" i="1"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404040"/>
                </a:solidFill>
                <a:latin typeface="Times New Roman" panose="02020603050405020304" pitchFamily="18" charset="0"/>
                <a:cs typeface="Times New Roman" panose="02020603050405020304" pitchFamily="18" charset="0"/>
              </a:rPr>
              <a:t>as demand information.</a:t>
            </a:r>
            <a:endParaRPr lang="zh-CN" altLang="en-US" dirty="0">
              <a:solidFill>
                <a:srgbClr val="404040"/>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5C09F94B-D345-19CB-ECBA-7E36CEC2D11A}"/>
              </a:ext>
            </a:extLst>
          </p:cNvPr>
          <p:cNvPicPr>
            <a:picLocks noChangeAspect="1"/>
          </p:cNvPicPr>
          <p:nvPr/>
        </p:nvPicPr>
        <p:blipFill>
          <a:blip r:embed="rId5"/>
          <a:stretch>
            <a:fillRect/>
          </a:stretch>
        </p:blipFill>
        <p:spPr>
          <a:xfrm>
            <a:off x="4608115" y="4576120"/>
            <a:ext cx="3728936" cy="1820207"/>
          </a:xfrm>
          <a:prstGeom prst="rect">
            <a:avLst/>
          </a:prstGeom>
        </p:spPr>
      </p:pic>
      <p:sp>
        <p:nvSpPr>
          <p:cNvPr id="12" name="箭头: 右 11">
            <a:extLst>
              <a:ext uri="{FF2B5EF4-FFF2-40B4-BE49-F238E27FC236}">
                <a16:creationId xmlns:a16="http://schemas.microsoft.com/office/drawing/2014/main" id="{C5E5CA65-78E4-1DE3-E612-F05BC2117B09}"/>
              </a:ext>
            </a:extLst>
          </p:cNvPr>
          <p:cNvSpPr/>
          <p:nvPr/>
        </p:nvSpPr>
        <p:spPr>
          <a:xfrm rot="5400000">
            <a:off x="6255750" y="3218678"/>
            <a:ext cx="966627"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005A9B31-F83A-9B62-2EA5-375865C8F9E6}"/>
              </a:ext>
            </a:extLst>
          </p:cNvPr>
          <p:cNvPicPr>
            <a:picLocks noChangeAspect="1"/>
          </p:cNvPicPr>
          <p:nvPr/>
        </p:nvPicPr>
        <p:blipFill>
          <a:blip r:embed="rId6"/>
          <a:stretch>
            <a:fillRect/>
          </a:stretch>
        </p:blipFill>
        <p:spPr>
          <a:xfrm>
            <a:off x="131911" y="4796806"/>
            <a:ext cx="3181510" cy="1552993"/>
          </a:xfrm>
          <a:prstGeom prst="rect">
            <a:avLst/>
          </a:prstGeom>
        </p:spPr>
      </p:pic>
      <p:sp>
        <p:nvSpPr>
          <p:cNvPr id="14" name="箭头: 右 13">
            <a:extLst>
              <a:ext uri="{FF2B5EF4-FFF2-40B4-BE49-F238E27FC236}">
                <a16:creationId xmlns:a16="http://schemas.microsoft.com/office/drawing/2014/main" id="{FB8B60D6-ED1B-E21F-B875-603BD90AE462}"/>
              </a:ext>
            </a:extLst>
          </p:cNvPr>
          <p:cNvSpPr/>
          <p:nvPr/>
        </p:nvSpPr>
        <p:spPr>
          <a:xfrm rot="10800000">
            <a:off x="3659451" y="5324511"/>
            <a:ext cx="505395"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3C09E3B3-FD06-162B-5F8E-1714F9CE86BB}"/>
              </a:ext>
            </a:extLst>
          </p:cNvPr>
          <p:cNvPicPr>
            <a:picLocks noChangeAspect="1"/>
          </p:cNvPicPr>
          <p:nvPr/>
        </p:nvPicPr>
        <p:blipFill>
          <a:blip r:embed="rId7"/>
          <a:stretch>
            <a:fillRect/>
          </a:stretch>
        </p:blipFill>
        <p:spPr>
          <a:xfrm>
            <a:off x="131911" y="2395596"/>
            <a:ext cx="3346300" cy="1633432"/>
          </a:xfrm>
          <a:prstGeom prst="rect">
            <a:avLst/>
          </a:prstGeom>
        </p:spPr>
      </p:pic>
      <p:sp>
        <p:nvSpPr>
          <p:cNvPr id="16" name="箭头: 右 15">
            <a:extLst>
              <a:ext uri="{FF2B5EF4-FFF2-40B4-BE49-F238E27FC236}">
                <a16:creationId xmlns:a16="http://schemas.microsoft.com/office/drawing/2014/main" id="{4FF1A43A-290A-166A-57E5-5A36D1FB88A5}"/>
              </a:ext>
            </a:extLst>
          </p:cNvPr>
          <p:cNvSpPr/>
          <p:nvPr/>
        </p:nvSpPr>
        <p:spPr>
          <a:xfrm rot="5400000" flipH="1">
            <a:off x="1417825" y="4234171"/>
            <a:ext cx="609680"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E7260FEF-293D-48EE-668E-73B41644BE90}"/>
              </a:ext>
            </a:extLst>
          </p:cNvPr>
          <p:cNvPicPr>
            <a:picLocks noChangeAspect="1"/>
          </p:cNvPicPr>
          <p:nvPr/>
        </p:nvPicPr>
        <p:blipFill>
          <a:blip r:embed="rId8"/>
          <a:stretch>
            <a:fillRect/>
          </a:stretch>
        </p:blipFill>
        <p:spPr>
          <a:xfrm>
            <a:off x="4384516" y="3024924"/>
            <a:ext cx="1682542" cy="808150"/>
          </a:xfrm>
          <a:prstGeom prst="rect">
            <a:avLst/>
          </a:prstGeom>
        </p:spPr>
      </p:pic>
      <p:sp>
        <p:nvSpPr>
          <p:cNvPr id="18" name="箭头: 右 17">
            <a:extLst>
              <a:ext uri="{FF2B5EF4-FFF2-40B4-BE49-F238E27FC236}">
                <a16:creationId xmlns:a16="http://schemas.microsoft.com/office/drawing/2014/main" id="{CC2C6D76-480F-3011-80EE-A77B88EA2A5F}"/>
              </a:ext>
            </a:extLst>
          </p:cNvPr>
          <p:cNvSpPr/>
          <p:nvPr/>
        </p:nvSpPr>
        <p:spPr>
          <a:xfrm>
            <a:off x="3573301" y="3084994"/>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85174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F7D53E-0F75-3155-4EA2-76C5783B47DE}"/>
              </a:ext>
            </a:extLst>
          </p:cNvPr>
          <p:cNvSpPr txBox="1"/>
          <p:nvPr/>
        </p:nvSpPr>
        <p:spPr>
          <a:xfrm>
            <a:off x="90198" y="140494"/>
            <a:ext cx="3703589"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Flow plotting</a:t>
            </a:r>
            <a:endParaRPr lang="zh-CN" altLang="en-US" b="1" dirty="0">
              <a:solidFill>
                <a:srgbClr val="40404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07AB60D-FA39-9CAA-30E0-6C1B554D037A}"/>
              </a:ext>
            </a:extLst>
          </p:cNvPr>
          <p:cNvSpPr txBox="1"/>
          <p:nvPr/>
        </p:nvSpPr>
        <p:spPr>
          <a:xfrm>
            <a:off x="90198" y="1294672"/>
            <a:ext cx="2756765" cy="923330"/>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Load link flow information which is stored in CSV format.</a:t>
            </a:r>
            <a:endParaRPr lang="zh-CN" altLang="en-US"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6851C7B-0432-3B6D-5ABD-9BBB318EAD43}"/>
              </a:ext>
            </a:extLst>
          </p:cNvPr>
          <p:cNvPicPr>
            <a:picLocks noChangeAspect="1"/>
          </p:cNvPicPr>
          <p:nvPr/>
        </p:nvPicPr>
        <p:blipFill>
          <a:blip r:embed="rId2"/>
          <a:stretch>
            <a:fillRect/>
          </a:stretch>
        </p:blipFill>
        <p:spPr>
          <a:xfrm>
            <a:off x="2962853" y="1229673"/>
            <a:ext cx="3983537" cy="1151458"/>
          </a:xfrm>
          <a:prstGeom prst="rect">
            <a:avLst/>
          </a:prstGeom>
        </p:spPr>
      </p:pic>
      <p:pic>
        <p:nvPicPr>
          <p:cNvPr id="5" name="图片 4">
            <a:extLst>
              <a:ext uri="{FF2B5EF4-FFF2-40B4-BE49-F238E27FC236}">
                <a16:creationId xmlns:a16="http://schemas.microsoft.com/office/drawing/2014/main" id="{C4ECFEE0-C75B-A82D-9E1C-47D19EB1178B}"/>
              </a:ext>
            </a:extLst>
          </p:cNvPr>
          <p:cNvPicPr>
            <a:picLocks noChangeAspect="1"/>
          </p:cNvPicPr>
          <p:nvPr/>
        </p:nvPicPr>
        <p:blipFill>
          <a:blip r:embed="rId3"/>
          <a:stretch>
            <a:fillRect/>
          </a:stretch>
        </p:blipFill>
        <p:spPr>
          <a:xfrm>
            <a:off x="7282061" y="1593466"/>
            <a:ext cx="1671571" cy="325741"/>
          </a:xfrm>
          <a:prstGeom prst="rect">
            <a:avLst/>
          </a:prstGeom>
        </p:spPr>
      </p:pic>
      <p:sp>
        <p:nvSpPr>
          <p:cNvPr id="6" name="文本框 5">
            <a:extLst>
              <a:ext uri="{FF2B5EF4-FFF2-40B4-BE49-F238E27FC236}">
                <a16:creationId xmlns:a16="http://schemas.microsoft.com/office/drawing/2014/main" id="{A151205F-6065-FB87-C9C6-5C7C1C8D8508}"/>
              </a:ext>
            </a:extLst>
          </p:cNvPr>
          <p:cNvSpPr txBox="1"/>
          <p:nvPr/>
        </p:nvSpPr>
        <p:spPr>
          <a:xfrm>
            <a:off x="90198" y="2666271"/>
            <a:ext cx="2756765" cy="923330"/>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Generate connection between the loaded data and link layer.</a:t>
            </a:r>
            <a:endParaRPr lang="zh-CN" altLang="en-US" dirty="0">
              <a:solidFill>
                <a:srgbClr val="404040"/>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460FA563-B1F4-5BEC-D03E-2776876D68CA}"/>
              </a:ext>
            </a:extLst>
          </p:cNvPr>
          <p:cNvPicPr>
            <a:picLocks noChangeAspect="1"/>
          </p:cNvPicPr>
          <p:nvPr/>
        </p:nvPicPr>
        <p:blipFill>
          <a:blip r:embed="rId4"/>
          <a:stretch>
            <a:fillRect/>
          </a:stretch>
        </p:blipFill>
        <p:spPr>
          <a:xfrm>
            <a:off x="2691707" y="2543259"/>
            <a:ext cx="2204160" cy="2933548"/>
          </a:xfrm>
          <a:prstGeom prst="rect">
            <a:avLst/>
          </a:prstGeom>
        </p:spPr>
      </p:pic>
      <p:pic>
        <p:nvPicPr>
          <p:cNvPr id="9" name="图片 8">
            <a:extLst>
              <a:ext uri="{FF2B5EF4-FFF2-40B4-BE49-F238E27FC236}">
                <a16:creationId xmlns:a16="http://schemas.microsoft.com/office/drawing/2014/main" id="{0FACA324-9583-7CB6-004F-FB4D7C98B5BA}"/>
              </a:ext>
            </a:extLst>
          </p:cNvPr>
          <p:cNvPicPr>
            <a:picLocks noChangeAspect="1"/>
          </p:cNvPicPr>
          <p:nvPr/>
        </p:nvPicPr>
        <p:blipFill>
          <a:blip r:embed="rId5"/>
          <a:stretch>
            <a:fillRect/>
          </a:stretch>
        </p:blipFill>
        <p:spPr>
          <a:xfrm>
            <a:off x="5206151" y="2776251"/>
            <a:ext cx="3847651" cy="2490316"/>
          </a:xfrm>
          <a:prstGeom prst="rect">
            <a:avLst/>
          </a:prstGeom>
        </p:spPr>
      </p:pic>
    </p:spTree>
    <p:extLst>
      <p:ext uri="{BB962C8B-B14F-4D97-AF65-F5344CB8AC3E}">
        <p14:creationId xmlns:p14="http://schemas.microsoft.com/office/powerpoint/2010/main" val="295452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7C808A-D0FA-359A-8A97-0083BB63158C}"/>
              </a:ext>
            </a:extLst>
          </p:cNvPr>
          <p:cNvSpPr txBox="1"/>
          <p:nvPr/>
        </p:nvSpPr>
        <p:spPr>
          <a:xfrm>
            <a:off x="90198" y="140494"/>
            <a:ext cx="3703589"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Flow plotting (Cont.)</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6C09165A-6352-AF3B-E815-CA79386476D2}"/>
              </a:ext>
            </a:extLst>
          </p:cNvPr>
          <p:cNvPicPr>
            <a:picLocks noChangeAspect="1"/>
          </p:cNvPicPr>
          <p:nvPr/>
        </p:nvPicPr>
        <p:blipFill>
          <a:blip r:embed="rId2"/>
          <a:stretch>
            <a:fillRect/>
          </a:stretch>
        </p:blipFill>
        <p:spPr>
          <a:xfrm>
            <a:off x="1723874" y="861129"/>
            <a:ext cx="1921919" cy="1646754"/>
          </a:xfrm>
          <a:prstGeom prst="rect">
            <a:avLst/>
          </a:prstGeom>
        </p:spPr>
      </p:pic>
      <p:pic>
        <p:nvPicPr>
          <p:cNvPr id="4" name="图片 3">
            <a:extLst>
              <a:ext uri="{FF2B5EF4-FFF2-40B4-BE49-F238E27FC236}">
                <a16:creationId xmlns:a16="http://schemas.microsoft.com/office/drawing/2014/main" id="{E8BF0E57-B272-7126-7F15-96AB0CEB290E}"/>
              </a:ext>
            </a:extLst>
          </p:cNvPr>
          <p:cNvPicPr>
            <a:picLocks noChangeAspect="1"/>
          </p:cNvPicPr>
          <p:nvPr/>
        </p:nvPicPr>
        <p:blipFill>
          <a:blip r:embed="rId3"/>
          <a:stretch>
            <a:fillRect/>
          </a:stretch>
        </p:blipFill>
        <p:spPr>
          <a:xfrm>
            <a:off x="4951065" y="296443"/>
            <a:ext cx="3809972" cy="2658514"/>
          </a:xfrm>
          <a:prstGeom prst="rect">
            <a:avLst/>
          </a:prstGeom>
        </p:spPr>
      </p:pic>
      <p:pic>
        <p:nvPicPr>
          <p:cNvPr id="5" name="图片 4">
            <a:extLst>
              <a:ext uri="{FF2B5EF4-FFF2-40B4-BE49-F238E27FC236}">
                <a16:creationId xmlns:a16="http://schemas.microsoft.com/office/drawing/2014/main" id="{6C2D0F0A-2CCE-5792-B772-9C6C5056DEE4}"/>
              </a:ext>
            </a:extLst>
          </p:cNvPr>
          <p:cNvPicPr>
            <a:picLocks noChangeAspect="1"/>
          </p:cNvPicPr>
          <p:nvPr/>
        </p:nvPicPr>
        <p:blipFill>
          <a:blip r:embed="rId4"/>
          <a:stretch>
            <a:fillRect/>
          </a:stretch>
        </p:blipFill>
        <p:spPr>
          <a:xfrm>
            <a:off x="771117" y="3279552"/>
            <a:ext cx="3703589" cy="3191213"/>
          </a:xfrm>
          <a:prstGeom prst="rect">
            <a:avLst/>
          </a:prstGeom>
        </p:spPr>
      </p:pic>
      <p:sp>
        <p:nvSpPr>
          <p:cNvPr id="6" name="箭头: 右 5">
            <a:extLst>
              <a:ext uri="{FF2B5EF4-FFF2-40B4-BE49-F238E27FC236}">
                <a16:creationId xmlns:a16="http://schemas.microsoft.com/office/drawing/2014/main" id="{DC38C9C6-2E43-1DD9-4906-20CAC4E41B7E}"/>
              </a:ext>
            </a:extLst>
          </p:cNvPr>
          <p:cNvSpPr/>
          <p:nvPr/>
        </p:nvSpPr>
        <p:spPr>
          <a:xfrm>
            <a:off x="3894307" y="1576527"/>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34410D3B-1C01-F7A9-4597-BE3D922C31A3}"/>
              </a:ext>
            </a:extLst>
          </p:cNvPr>
          <p:cNvSpPr/>
          <p:nvPr/>
        </p:nvSpPr>
        <p:spPr>
          <a:xfrm rot="8343250">
            <a:off x="4777378" y="3631793"/>
            <a:ext cx="1246226"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43915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0762BA8-9CA3-099C-B656-AE96D30344F4}"/>
              </a:ext>
            </a:extLst>
          </p:cNvPr>
          <p:cNvSpPr txBox="1"/>
          <p:nvPr/>
        </p:nvSpPr>
        <p:spPr>
          <a:xfrm>
            <a:off x="90198" y="140494"/>
            <a:ext cx="3703589"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Gravity model calibration</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7AACD89-A212-3FF0-A718-D9DBC5BD1305}"/>
              </a:ext>
            </a:extLst>
          </p:cNvPr>
          <p:cNvPicPr>
            <a:picLocks noChangeAspect="1"/>
          </p:cNvPicPr>
          <p:nvPr/>
        </p:nvPicPr>
        <p:blipFill>
          <a:blip r:embed="rId2"/>
          <a:stretch>
            <a:fillRect/>
          </a:stretch>
        </p:blipFill>
        <p:spPr>
          <a:xfrm>
            <a:off x="556046" y="955428"/>
            <a:ext cx="1765287" cy="910160"/>
          </a:xfrm>
          <a:prstGeom prst="rect">
            <a:avLst/>
          </a:prstGeom>
        </p:spPr>
      </p:pic>
      <p:pic>
        <p:nvPicPr>
          <p:cNvPr id="4" name="图片 3">
            <a:extLst>
              <a:ext uri="{FF2B5EF4-FFF2-40B4-BE49-F238E27FC236}">
                <a16:creationId xmlns:a16="http://schemas.microsoft.com/office/drawing/2014/main" id="{CED20C04-94F6-B44A-671B-DA02E246EAD3}"/>
              </a:ext>
            </a:extLst>
          </p:cNvPr>
          <p:cNvPicPr>
            <a:picLocks noChangeAspect="1"/>
          </p:cNvPicPr>
          <p:nvPr/>
        </p:nvPicPr>
        <p:blipFill>
          <a:blip r:embed="rId3"/>
          <a:stretch>
            <a:fillRect/>
          </a:stretch>
        </p:blipFill>
        <p:spPr>
          <a:xfrm>
            <a:off x="3289310" y="988396"/>
            <a:ext cx="1282690" cy="808561"/>
          </a:xfrm>
          <a:prstGeom prst="rect">
            <a:avLst/>
          </a:prstGeom>
        </p:spPr>
      </p:pic>
      <p:pic>
        <p:nvPicPr>
          <p:cNvPr id="5" name="图片 4">
            <a:extLst>
              <a:ext uri="{FF2B5EF4-FFF2-40B4-BE49-F238E27FC236}">
                <a16:creationId xmlns:a16="http://schemas.microsoft.com/office/drawing/2014/main" id="{7B388C74-C390-E3D6-0EEC-609BDB6991B5}"/>
              </a:ext>
            </a:extLst>
          </p:cNvPr>
          <p:cNvPicPr>
            <a:picLocks noChangeAspect="1"/>
          </p:cNvPicPr>
          <p:nvPr/>
        </p:nvPicPr>
        <p:blipFill>
          <a:blip r:embed="rId4"/>
          <a:stretch>
            <a:fillRect/>
          </a:stretch>
        </p:blipFill>
        <p:spPr>
          <a:xfrm>
            <a:off x="5899951" y="591364"/>
            <a:ext cx="2722013" cy="1938852"/>
          </a:xfrm>
          <a:prstGeom prst="rect">
            <a:avLst/>
          </a:prstGeom>
        </p:spPr>
      </p:pic>
      <p:pic>
        <p:nvPicPr>
          <p:cNvPr id="6" name="图片 5">
            <a:extLst>
              <a:ext uri="{FF2B5EF4-FFF2-40B4-BE49-F238E27FC236}">
                <a16:creationId xmlns:a16="http://schemas.microsoft.com/office/drawing/2014/main" id="{C70C507B-A25A-740C-2F83-D62C6E14A724}"/>
              </a:ext>
            </a:extLst>
          </p:cNvPr>
          <p:cNvPicPr>
            <a:picLocks noChangeAspect="1"/>
          </p:cNvPicPr>
          <p:nvPr/>
        </p:nvPicPr>
        <p:blipFill>
          <a:blip r:embed="rId5"/>
          <a:stretch>
            <a:fillRect/>
          </a:stretch>
        </p:blipFill>
        <p:spPr>
          <a:xfrm>
            <a:off x="6129289" y="2959015"/>
            <a:ext cx="2722013" cy="1938852"/>
          </a:xfrm>
          <a:prstGeom prst="rect">
            <a:avLst/>
          </a:prstGeom>
        </p:spPr>
      </p:pic>
      <p:pic>
        <p:nvPicPr>
          <p:cNvPr id="7" name="图片 6">
            <a:extLst>
              <a:ext uri="{FF2B5EF4-FFF2-40B4-BE49-F238E27FC236}">
                <a16:creationId xmlns:a16="http://schemas.microsoft.com/office/drawing/2014/main" id="{8F7097C2-7A65-7EFD-87E6-C2352D230907}"/>
              </a:ext>
            </a:extLst>
          </p:cNvPr>
          <p:cNvPicPr>
            <a:picLocks noChangeAspect="1"/>
          </p:cNvPicPr>
          <p:nvPr/>
        </p:nvPicPr>
        <p:blipFill>
          <a:blip r:embed="rId6"/>
          <a:stretch>
            <a:fillRect/>
          </a:stretch>
        </p:blipFill>
        <p:spPr>
          <a:xfrm>
            <a:off x="3198787" y="2959015"/>
            <a:ext cx="2722013" cy="1938852"/>
          </a:xfrm>
          <a:prstGeom prst="rect">
            <a:avLst/>
          </a:prstGeom>
        </p:spPr>
      </p:pic>
      <p:pic>
        <p:nvPicPr>
          <p:cNvPr id="8" name="图片 7">
            <a:extLst>
              <a:ext uri="{FF2B5EF4-FFF2-40B4-BE49-F238E27FC236}">
                <a16:creationId xmlns:a16="http://schemas.microsoft.com/office/drawing/2014/main" id="{7B31E1FC-C8C8-4EF1-F7F2-8AD9764AED81}"/>
              </a:ext>
            </a:extLst>
          </p:cNvPr>
          <p:cNvPicPr>
            <a:picLocks noChangeAspect="1"/>
          </p:cNvPicPr>
          <p:nvPr/>
        </p:nvPicPr>
        <p:blipFill>
          <a:blip r:embed="rId7"/>
          <a:stretch>
            <a:fillRect/>
          </a:stretch>
        </p:blipFill>
        <p:spPr>
          <a:xfrm>
            <a:off x="171414" y="2959013"/>
            <a:ext cx="2722013" cy="1938852"/>
          </a:xfrm>
          <a:prstGeom prst="rect">
            <a:avLst/>
          </a:prstGeom>
        </p:spPr>
      </p:pic>
      <p:sp>
        <p:nvSpPr>
          <p:cNvPr id="9" name="箭头: 右 8">
            <a:extLst>
              <a:ext uri="{FF2B5EF4-FFF2-40B4-BE49-F238E27FC236}">
                <a16:creationId xmlns:a16="http://schemas.microsoft.com/office/drawing/2014/main" id="{14E8C0B0-3041-1337-8F7A-B15D22E761E8}"/>
              </a:ext>
            </a:extLst>
          </p:cNvPr>
          <p:cNvSpPr/>
          <p:nvPr/>
        </p:nvSpPr>
        <p:spPr>
          <a:xfrm>
            <a:off x="2539610" y="1232137"/>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E6E881CA-E685-0FD2-32FD-6703E4843DA5}"/>
              </a:ext>
            </a:extLst>
          </p:cNvPr>
          <p:cNvSpPr/>
          <p:nvPr/>
        </p:nvSpPr>
        <p:spPr>
          <a:xfrm>
            <a:off x="4742667" y="1232137"/>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6E8F4347-5E6C-F541-1ABC-3929201CFCC4}"/>
              </a:ext>
            </a:extLst>
          </p:cNvPr>
          <p:cNvSpPr/>
          <p:nvPr/>
        </p:nvSpPr>
        <p:spPr>
          <a:xfrm flipH="1">
            <a:off x="5743839" y="3699104"/>
            <a:ext cx="387486"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3D7BD3C2-460D-303E-F27D-E87704D7CF34}"/>
              </a:ext>
            </a:extLst>
          </p:cNvPr>
          <p:cNvSpPr/>
          <p:nvPr/>
        </p:nvSpPr>
        <p:spPr>
          <a:xfrm flipH="1">
            <a:off x="2818934" y="3699104"/>
            <a:ext cx="387486"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015C16B0-B980-057A-10BD-4DD6134070CB}"/>
              </a:ext>
            </a:extLst>
          </p:cNvPr>
          <p:cNvSpPr/>
          <p:nvPr/>
        </p:nvSpPr>
        <p:spPr>
          <a:xfrm rot="5400000">
            <a:off x="7120852" y="2514986"/>
            <a:ext cx="28021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AD4F5DC1-7B8A-F20A-D76C-EB0F45BB1A19}"/>
              </a:ext>
            </a:extLst>
          </p:cNvPr>
          <p:cNvPicPr>
            <a:picLocks noChangeAspect="1"/>
          </p:cNvPicPr>
          <p:nvPr/>
        </p:nvPicPr>
        <p:blipFill>
          <a:blip r:embed="rId8"/>
          <a:stretch>
            <a:fillRect/>
          </a:stretch>
        </p:blipFill>
        <p:spPr>
          <a:xfrm>
            <a:off x="6584171" y="5000150"/>
            <a:ext cx="2169534" cy="1738908"/>
          </a:xfrm>
          <a:prstGeom prst="rect">
            <a:avLst/>
          </a:prstGeom>
        </p:spPr>
      </p:pic>
      <p:sp>
        <p:nvSpPr>
          <p:cNvPr id="15" name="箭头: 右 14">
            <a:extLst>
              <a:ext uri="{FF2B5EF4-FFF2-40B4-BE49-F238E27FC236}">
                <a16:creationId xmlns:a16="http://schemas.microsoft.com/office/drawing/2014/main" id="{AE40A78C-D4E3-E29F-C5D5-D46C39A36F74}"/>
              </a:ext>
            </a:extLst>
          </p:cNvPr>
          <p:cNvSpPr/>
          <p:nvPr/>
        </p:nvSpPr>
        <p:spPr>
          <a:xfrm rot="2800483">
            <a:off x="2039624" y="5310326"/>
            <a:ext cx="1082680" cy="3955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C5A0C344-E604-93FE-BFFC-9353624F176B}"/>
              </a:ext>
            </a:extLst>
          </p:cNvPr>
          <p:cNvPicPr>
            <a:picLocks noChangeAspect="1"/>
          </p:cNvPicPr>
          <p:nvPr/>
        </p:nvPicPr>
        <p:blipFill>
          <a:blip r:embed="rId9"/>
          <a:stretch>
            <a:fillRect/>
          </a:stretch>
        </p:blipFill>
        <p:spPr>
          <a:xfrm>
            <a:off x="3012677" y="5000150"/>
            <a:ext cx="2141039" cy="1525032"/>
          </a:xfrm>
          <a:prstGeom prst="rect">
            <a:avLst/>
          </a:prstGeom>
        </p:spPr>
      </p:pic>
      <p:sp>
        <p:nvSpPr>
          <p:cNvPr id="18" name="箭头: 右 17">
            <a:extLst>
              <a:ext uri="{FF2B5EF4-FFF2-40B4-BE49-F238E27FC236}">
                <a16:creationId xmlns:a16="http://schemas.microsoft.com/office/drawing/2014/main" id="{3B506D3E-F165-E2F5-6591-0ADF01F35CD6}"/>
              </a:ext>
            </a:extLst>
          </p:cNvPr>
          <p:cNvSpPr/>
          <p:nvPr/>
        </p:nvSpPr>
        <p:spPr>
          <a:xfrm>
            <a:off x="5598735" y="5533329"/>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542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4579939-4459-CDCC-6B69-D0EB5DFE519F}"/>
              </a:ext>
            </a:extLst>
          </p:cNvPr>
          <p:cNvSpPr txBox="1"/>
          <p:nvPr/>
        </p:nvSpPr>
        <p:spPr>
          <a:xfrm>
            <a:off x="90198" y="140494"/>
            <a:ext cx="3703589"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Forecast</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9128F64-7E6D-EA1A-1B7B-FE1B97C8E894}"/>
              </a:ext>
            </a:extLst>
          </p:cNvPr>
          <p:cNvPicPr>
            <a:picLocks noChangeAspect="1"/>
          </p:cNvPicPr>
          <p:nvPr/>
        </p:nvPicPr>
        <p:blipFill>
          <a:blip r:embed="rId2"/>
          <a:stretch>
            <a:fillRect/>
          </a:stretch>
        </p:blipFill>
        <p:spPr>
          <a:xfrm>
            <a:off x="233019" y="725479"/>
            <a:ext cx="1583255" cy="1087959"/>
          </a:xfrm>
          <a:prstGeom prst="rect">
            <a:avLst/>
          </a:prstGeom>
        </p:spPr>
      </p:pic>
      <p:pic>
        <p:nvPicPr>
          <p:cNvPr id="4" name="图片 3">
            <a:extLst>
              <a:ext uri="{FF2B5EF4-FFF2-40B4-BE49-F238E27FC236}">
                <a16:creationId xmlns:a16="http://schemas.microsoft.com/office/drawing/2014/main" id="{D548070E-0BE8-FAED-998C-C6A97BFEA225}"/>
              </a:ext>
            </a:extLst>
          </p:cNvPr>
          <p:cNvPicPr>
            <a:picLocks noChangeAspect="1"/>
          </p:cNvPicPr>
          <p:nvPr/>
        </p:nvPicPr>
        <p:blipFill>
          <a:blip r:embed="rId3"/>
          <a:stretch>
            <a:fillRect/>
          </a:stretch>
        </p:blipFill>
        <p:spPr>
          <a:xfrm>
            <a:off x="2857710" y="866061"/>
            <a:ext cx="1282690" cy="808561"/>
          </a:xfrm>
          <a:prstGeom prst="rect">
            <a:avLst/>
          </a:prstGeom>
        </p:spPr>
      </p:pic>
      <p:pic>
        <p:nvPicPr>
          <p:cNvPr id="6" name="图片 5">
            <a:extLst>
              <a:ext uri="{FF2B5EF4-FFF2-40B4-BE49-F238E27FC236}">
                <a16:creationId xmlns:a16="http://schemas.microsoft.com/office/drawing/2014/main" id="{CFF61343-7F72-590F-20B3-0FB57CDED631}"/>
              </a:ext>
            </a:extLst>
          </p:cNvPr>
          <p:cNvPicPr>
            <a:picLocks noChangeAspect="1"/>
          </p:cNvPicPr>
          <p:nvPr/>
        </p:nvPicPr>
        <p:blipFill>
          <a:blip r:embed="rId4"/>
          <a:stretch>
            <a:fillRect/>
          </a:stretch>
        </p:blipFill>
        <p:spPr>
          <a:xfrm>
            <a:off x="4928310" y="233225"/>
            <a:ext cx="2722013" cy="1938852"/>
          </a:xfrm>
          <a:prstGeom prst="rect">
            <a:avLst/>
          </a:prstGeom>
        </p:spPr>
      </p:pic>
      <p:pic>
        <p:nvPicPr>
          <p:cNvPr id="5" name="图片 4">
            <a:extLst>
              <a:ext uri="{FF2B5EF4-FFF2-40B4-BE49-F238E27FC236}">
                <a16:creationId xmlns:a16="http://schemas.microsoft.com/office/drawing/2014/main" id="{0A7A0D57-542E-505D-AAA1-248A2A4E261F}"/>
              </a:ext>
            </a:extLst>
          </p:cNvPr>
          <p:cNvPicPr>
            <a:picLocks noChangeAspect="1"/>
          </p:cNvPicPr>
          <p:nvPr/>
        </p:nvPicPr>
        <p:blipFill>
          <a:blip r:embed="rId5"/>
          <a:stretch>
            <a:fillRect/>
          </a:stretch>
        </p:blipFill>
        <p:spPr>
          <a:xfrm>
            <a:off x="6504131" y="1202651"/>
            <a:ext cx="2009392" cy="415225"/>
          </a:xfrm>
          <a:prstGeom prst="rect">
            <a:avLst/>
          </a:prstGeom>
        </p:spPr>
      </p:pic>
      <p:pic>
        <p:nvPicPr>
          <p:cNvPr id="7" name="图片 6">
            <a:extLst>
              <a:ext uri="{FF2B5EF4-FFF2-40B4-BE49-F238E27FC236}">
                <a16:creationId xmlns:a16="http://schemas.microsoft.com/office/drawing/2014/main" id="{9E1294CB-E838-3E73-4841-2B3994649C68}"/>
              </a:ext>
            </a:extLst>
          </p:cNvPr>
          <p:cNvPicPr>
            <a:picLocks noChangeAspect="1"/>
          </p:cNvPicPr>
          <p:nvPr/>
        </p:nvPicPr>
        <p:blipFill>
          <a:blip r:embed="rId6"/>
          <a:stretch>
            <a:fillRect/>
          </a:stretch>
        </p:blipFill>
        <p:spPr>
          <a:xfrm>
            <a:off x="5791510" y="2476556"/>
            <a:ext cx="2722013" cy="1938852"/>
          </a:xfrm>
          <a:prstGeom prst="rect">
            <a:avLst/>
          </a:prstGeom>
        </p:spPr>
      </p:pic>
      <p:pic>
        <p:nvPicPr>
          <p:cNvPr id="8" name="图片 7">
            <a:extLst>
              <a:ext uri="{FF2B5EF4-FFF2-40B4-BE49-F238E27FC236}">
                <a16:creationId xmlns:a16="http://schemas.microsoft.com/office/drawing/2014/main" id="{49FF1BD3-72B5-B0DB-9778-4D4D424798F8}"/>
              </a:ext>
            </a:extLst>
          </p:cNvPr>
          <p:cNvPicPr>
            <a:picLocks noChangeAspect="1"/>
          </p:cNvPicPr>
          <p:nvPr/>
        </p:nvPicPr>
        <p:blipFill>
          <a:blip r:embed="rId7"/>
          <a:stretch>
            <a:fillRect/>
          </a:stretch>
        </p:blipFill>
        <p:spPr>
          <a:xfrm>
            <a:off x="6117187" y="4719888"/>
            <a:ext cx="2722013" cy="1938852"/>
          </a:xfrm>
          <a:prstGeom prst="rect">
            <a:avLst/>
          </a:prstGeom>
        </p:spPr>
      </p:pic>
      <p:pic>
        <p:nvPicPr>
          <p:cNvPr id="9" name="图片 8">
            <a:extLst>
              <a:ext uri="{FF2B5EF4-FFF2-40B4-BE49-F238E27FC236}">
                <a16:creationId xmlns:a16="http://schemas.microsoft.com/office/drawing/2014/main" id="{0464108C-9721-7640-A4F8-B96850E91A32}"/>
              </a:ext>
            </a:extLst>
          </p:cNvPr>
          <p:cNvPicPr>
            <a:picLocks noChangeAspect="1"/>
          </p:cNvPicPr>
          <p:nvPr/>
        </p:nvPicPr>
        <p:blipFill>
          <a:blip r:embed="rId8"/>
          <a:stretch>
            <a:fillRect/>
          </a:stretch>
        </p:blipFill>
        <p:spPr>
          <a:xfrm>
            <a:off x="3156516" y="4719888"/>
            <a:ext cx="2722013" cy="1938852"/>
          </a:xfrm>
          <a:prstGeom prst="rect">
            <a:avLst/>
          </a:prstGeom>
        </p:spPr>
      </p:pic>
      <p:pic>
        <p:nvPicPr>
          <p:cNvPr id="10" name="图片 9">
            <a:extLst>
              <a:ext uri="{FF2B5EF4-FFF2-40B4-BE49-F238E27FC236}">
                <a16:creationId xmlns:a16="http://schemas.microsoft.com/office/drawing/2014/main" id="{72FA8AF0-6DDB-428C-52C7-F3A97946D52A}"/>
              </a:ext>
            </a:extLst>
          </p:cNvPr>
          <p:cNvPicPr>
            <a:picLocks noChangeAspect="1"/>
          </p:cNvPicPr>
          <p:nvPr/>
        </p:nvPicPr>
        <p:blipFill>
          <a:blip r:embed="rId9"/>
          <a:stretch>
            <a:fillRect/>
          </a:stretch>
        </p:blipFill>
        <p:spPr>
          <a:xfrm>
            <a:off x="195845" y="4635581"/>
            <a:ext cx="2722013" cy="1938852"/>
          </a:xfrm>
          <a:prstGeom prst="rect">
            <a:avLst/>
          </a:prstGeom>
        </p:spPr>
      </p:pic>
      <p:pic>
        <p:nvPicPr>
          <p:cNvPr id="11" name="图片 10">
            <a:extLst>
              <a:ext uri="{FF2B5EF4-FFF2-40B4-BE49-F238E27FC236}">
                <a16:creationId xmlns:a16="http://schemas.microsoft.com/office/drawing/2014/main" id="{E667430F-D42B-DE61-EF1B-95C59C056854}"/>
              </a:ext>
            </a:extLst>
          </p:cNvPr>
          <p:cNvPicPr>
            <a:picLocks noChangeAspect="1"/>
          </p:cNvPicPr>
          <p:nvPr/>
        </p:nvPicPr>
        <p:blipFill>
          <a:blip r:embed="rId10"/>
          <a:stretch>
            <a:fillRect/>
          </a:stretch>
        </p:blipFill>
        <p:spPr>
          <a:xfrm>
            <a:off x="345442" y="2344367"/>
            <a:ext cx="2722013" cy="1938852"/>
          </a:xfrm>
          <a:prstGeom prst="rect">
            <a:avLst/>
          </a:prstGeom>
        </p:spPr>
      </p:pic>
      <p:sp>
        <p:nvSpPr>
          <p:cNvPr id="12" name="箭头: 右 11">
            <a:extLst>
              <a:ext uri="{FF2B5EF4-FFF2-40B4-BE49-F238E27FC236}">
                <a16:creationId xmlns:a16="http://schemas.microsoft.com/office/drawing/2014/main" id="{8DD5FF19-F49C-B0E7-75B2-25CD3D6D4008}"/>
              </a:ext>
            </a:extLst>
          </p:cNvPr>
          <p:cNvSpPr/>
          <p:nvPr/>
        </p:nvSpPr>
        <p:spPr>
          <a:xfrm>
            <a:off x="2022332" y="1040755"/>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5127CF35-8FE6-3264-4350-D25593C8C8C6}"/>
              </a:ext>
            </a:extLst>
          </p:cNvPr>
          <p:cNvSpPr/>
          <p:nvPr/>
        </p:nvSpPr>
        <p:spPr>
          <a:xfrm>
            <a:off x="4225389" y="1040755"/>
            <a:ext cx="67769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6540B6DE-A625-87F5-E390-882E1944EFF5}"/>
              </a:ext>
            </a:extLst>
          </p:cNvPr>
          <p:cNvSpPr/>
          <p:nvPr/>
        </p:nvSpPr>
        <p:spPr>
          <a:xfrm rot="5400000">
            <a:off x="6783073" y="2115030"/>
            <a:ext cx="28021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BDB8DA6F-D11C-49BE-44AF-7702043CE713}"/>
              </a:ext>
            </a:extLst>
          </p:cNvPr>
          <p:cNvSpPr/>
          <p:nvPr/>
        </p:nvSpPr>
        <p:spPr>
          <a:xfrm rot="5400000">
            <a:off x="7171253" y="4344041"/>
            <a:ext cx="280213"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9B8E7EC0-0B45-7A58-2559-7A79857FA792}"/>
              </a:ext>
            </a:extLst>
          </p:cNvPr>
          <p:cNvSpPr/>
          <p:nvPr/>
        </p:nvSpPr>
        <p:spPr>
          <a:xfrm flipH="1">
            <a:off x="5791510" y="5533266"/>
            <a:ext cx="387486"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89AE4217-18C2-19D8-C1E9-64A8437896DD}"/>
              </a:ext>
            </a:extLst>
          </p:cNvPr>
          <p:cNvSpPr/>
          <p:nvPr/>
        </p:nvSpPr>
        <p:spPr>
          <a:xfrm flipH="1">
            <a:off x="2866605" y="5533266"/>
            <a:ext cx="387486"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8FAACAFA-3573-02B7-DE57-9A5340E343CB}"/>
              </a:ext>
            </a:extLst>
          </p:cNvPr>
          <p:cNvSpPr/>
          <p:nvPr/>
        </p:nvSpPr>
        <p:spPr>
          <a:xfrm rot="5400000" flipH="1">
            <a:off x="1342194" y="4205476"/>
            <a:ext cx="429312"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933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88E3D1-FD75-286B-6A63-2FBDA5BEAB40}"/>
              </a:ext>
            </a:extLst>
          </p:cNvPr>
          <p:cNvSpPr txBox="1"/>
          <p:nvPr/>
        </p:nvSpPr>
        <p:spPr>
          <a:xfrm>
            <a:off x="284753" y="323244"/>
            <a:ext cx="232634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What is </a:t>
            </a:r>
            <a:r>
              <a:rPr lang="en-US" altLang="zh-CN" b="1" dirty="0" err="1">
                <a:latin typeface="Times New Roman" panose="02020603050405020304" pitchFamily="18" charset="0"/>
                <a:cs typeface="Times New Roman" panose="02020603050405020304" pitchFamily="18" charset="0"/>
              </a:rPr>
              <a:t>AequilibraE</a:t>
            </a: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AA304F-7D47-4EFB-0067-1E932D3A8613}"/>
              </a:ext>
            </a:extLst>
          </p:cNvPr>
          <p:cNvSpPr txBox="1"/>
          <p:nvPr/>
        </p:nvSpPr>
        <p:spPr>
          <a:xfrm>
            <a:off x="325094" y="957671"/>
            <a:ext cx="8429799" cy="923330"/>
          </a:xfrm>
          <a:prstGeom prst="rect">
            <a:avLst/>
          </a:prstGeom>
          <a:noFill/>
        </p:spPr>
        <p:txBody>
          <a:bodyPr wrap="square">
            <a:spAutoFit/>
          </a:bodyPr>
          <a:lstStyle/>
          <a:p>
            <a:pPr algn="l"/>
            <a:r>
              <a:rPr lang="en-US" altLang="zh-CN" b="0" i="0" dirty="0" err="1">
                <a:solidFill>
                  <a:srgbClr val="404040"/>
                </a:solidFill>
                <a:effectLst/>
                <a:latin typeface="Times New Roman" panose="02020603050405020304" pitchFamily="18" charset="0"/>
                <a:cs typeface="Times New Roman" panose="02020603050405020304" pitchFamily="18" charset="0"/>
              </a:rPr>
              <a:t>AequilibraE</a:t>
            </a:r>
            <a:r>
              <a:rPr lang="en-US" altLang="zh-CN" b="0" i="0" dirty="0">
                <a:solidFill>
                  <a:srgbClr val="404040"/>
                </a:solidFill>
                <a:effectLst/>
                <a:latin typeface="Times New Roman" panose="02020603050405020304" pitchFamily="18" charset="0"/>
                <a:cs typeface="Times New Roman" panose="02020603050405020304" pitchFamily="18" charset="0"/>
              </a:rPr>
              <a:t> is the first comprehensive Python package for transportation modeling, and it aims to provide all the resources not easily available from other open-source packages in the Python ecosystem or for any Open-Source GIS package, such as QGIS.</a:t>
            </a:r>
          </a:p>
        </p:txBody>
      </p:sp>
      <p:sp>
        <p:nvSpPr>
          <p:cNvPr id="6" name="文本框 5">
            <a:extLst>
              <a:ext uri="{FF2B5EF4-FFF2-40B4-BE49-F238E27FC236}">
                <a16:creationId xmlns:a16="http://schemas.microsoft.com/office/drawing/2014/main" id="{67CCF048-0E70-2426-6AF2-75C76D100399}"/>
              </a:ext>
            </a:extLst>
          </p:cNvPr>
          <p:cNvSpPr txBox="1"/>
          <p:nvPr/>
        </p:nvSpPr>
        <p:spPr>
          <a:xfrm>
            <a:off x="325094" y="2226862"/>
            <a:ext cx="371582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User guide for </a:t>
            </a:r>
            <a:r>
              <a:rPr lang="en-US" altLang="zh-CN" b="1" dirty="0" err="1">
                <a:latin typeface="Times New Roman" panose="02020603050405020304" pitchFamily="18" charset="0"/>
                <a:cs typeface="Times New Roman" panose="02020603050405020304" pitchFamily="18" charset="0"/>
              </a:rPr>
              <a:t>AequilibraE</a:t>
            </a:r>
            <a:r>
              <a:rPr lang="en-US" altLang="zh-CN" b="1" dirty="0">
                <a:latin typeface="Times New Roman" panose="02020603050405020304" pitchFamily="18" charset="0"/>
                <a:cs typeface="Times New Roman" panose="02020603050405020304" pitchFamily="18" charset="0"/>
              </a:rPr>
              <a:t> package</a:t>
            </a:r>
            <a:endParaRPr lang="zh-CN" altLang="en-US" b="1"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F854834-C9A1-5F8C-CD9A-086EE30AD702}"/>
              </a:ext>
            </a:extLst>
          </p:cNvPr>
          <p:cNvSpPr txBox="1"/>
          <p:nvPr/>
        </p:nvSpPr>
        <p:spPr>
          <a:xfrm>
            <a:off x="325094" y="2688358"/>
            <a:ext cx="4246906" cy="369332"/>
          </a:xfrm>
          <a:prstGeom prst="rect">
            <a:avLst/>
          </a:prstGeom>
          <a:noFill/>
        </p:spPr>
        <p:txBody>
          <a:bodyPr wrap="square">
            <a:spAutoFit/>
          </a:bodyPr>
          <a:lstStyle/>
          <a:p>
            <a:r>
              <a:rPr lang="zh-CN" altLang="en-US" dirty="0"/>
              <a:t>http://www.aequilibrae.com/qgis/V.0.6.1/</a:t>
            </a:r>
          </a:p>
        </p:txBody>
      </p:sp>
      <p:sp>
        <p:nvSpPr>
          <p:cNvPr id="3" name="文本框 3">
            <a:extLst>
              <a:ext uri="{FF2B5EF4-FFF2-40B4-BE49-F238E27FC236}">
                <a16:creationId xmlns:a16="http://schemas.microsoft.com/office/drawing/2014/main" id="{06A45BE0-8849-C91B-1725-F10440E20287}"/>
              </a:ext>
            </a:extLst>
          </p:cNvPr>
          <p:cNvSpPr txBox="1"/>
          <p:nvPr/>
        </p:nvSpPr>
        <p:spPr>
          <a:xfrm>
            <a:off x="389107" y="3338477"/>
            <a:ext cx="8429799" cy="2308324"/>
          </a:xfrm>
          <a:prstGeom prst="rect">
            <a:avLst/>
          </a:prstGeom>
          <a:noFill/>
        </p:spPr>
        <p:txBody>
          <a:bodyPr wrap="square">
            <a:spAutoFit/>
          </a:bodyPr>
          <a:lstStyle/>
          <a:p>
            <a:pPr>
              <a:buFont typeface="Arial" panose="020B0604020202020204" pitchFamily="34" charset="0"/>
              <a:buChar char="•"/>
            </a:pPr>
            <a:r>
              <a:rPr lang="en-US" b="1" dirty="0">
                <a:solidFill>
                  <a:srgbClr val="404040"/>
                </a:solidFill>
                <a:latin typeface="Times New Roman" panose="02020603050405020304" pitchFamily="18" charset="0"/>
                <a:cs typeface="Times New Roman" panose="02020603050405020304" pitchFamily="18" charset="0"/>
              </a:rPr>
              <a:t>Comprehensive Transportation Modeling: </a:t>
            </a:r>
            <a:r>
              <a:rPr lang="en-US" dirty="0" err="1">
                <a:solidFill>
                  <a:srgbClr val="404040"/>
                </a:solidFill>
                <a:latin typeface="Times New Roman" panose="02020603050405020304" pitchFamily="18" charset="0"/>
                <a:cs typeface="Times New Roman" panose="02020603050405020304" pitchFamily="18" charset="0"/>
              </a:rPr>
              <a:t>AequilibraE</a:t>
            </a:r>
            <a:r>
              <a:rPr lang="en-US" dirty="0">
                <a:solidFill>
                  <a:srgbClr val="404040"/>
                </a:solidFill>
                <a:latin typeface="Times New Roman" panose="02020603050405020304" pitchFamily="18" charset="0"/>
                <a:cs typeface="Times New Roman" panose="02020603050405020304" pitchFamily="18" charset="0"/>
              </a:rPr>
              <a:t> is an all-in-one Python package for transportation planning and modeling.</a:t>
            </a:r>
          </a:p>
          <a:p>
            <a:pPr>
              <a:buFont typeface="Arial" panose="020B0604020202020204" pitchFamily="34" charset="0"/>
              <a:buChar char="•"/>
            </a:pPr>
            <a:r>
              <a:rPr lang="en-US" b="1" dirty="0">
                <a:solidFill>
                  <a:srgbClr val="404040"/>
                </a:solidFill>
                <a:latin typeface="Times New Roman" panose="02020603050405020304" pitchFamily="18" charset="0"/>
                <a:cs typeface="Times New Roman" panose="02020603050405020304" pitchFamily="18" charset="0"/>
              </a:rPr>
              <a:t>Widespread Use and Community Engagement</a:t>
            </a:r>
            <a:r>
              <a:rPr lang="en-US" dirty="0">
                <a:solidFill>
                  <a:srgbClr val="404040"/>
                </a:solidFill>
                <a:latin typeface="Times New Roman" panose="02020603050405020304" pitchFamily="18" charset="0"/>
                <a:cs typeface="Times New Roman" panose="02020603050405020304" pitchFamily="18" charset="0"/>
              </a:rPr>
              <a:t>: Over 300K downloads, 500+ daily, with strong community support via guidelines and a Google Groups email list.</a:t>
            </a:r>
          </a:p>
          <a:p>
            <a:pPr>
              <a:buFont typeface="Arial" panose="020B0604020202020204" pitchFamily="34" charset="0"/>
              <a:buChar char="•"/>
            </a:pPr>
            <a:r>
              <a:rPr lang="en-US" b="1" dirty="0">
                <a:solidFill>
                  <a:srgbClr val="404040"/>
                </a:solidFill>
                <a:latin typeface="Times New Roman" panose="02020603050405020304" pitchFamily="18" charset="0"/>
                <a:cs typeface="Times New Roman" panose="02020603050405020304" pitchFamily="18" charset="0"/>
              </a:rPr>
              <a:t>User-Friendly and Accessible: </a:t>
            </a:r>
            <a:r>
              <a:rPr lang="en-US" dirty="0">
                <a:solidFill>
                  <a:srgbClr val="404040"/>
                </a:solidFill>
                <a:latin typeface="Times New Roman" panose="02020603050405020304" pitchFamily="18" charset="0"/>
                <a:cs typeface="Times New Roman" panose="02020603050405020304" pitchFamily="18" charset="0"/>
              </a:rPr>
              <a:t>Easily downloadable from </a:t>
            </a:r>
            <a:r>
              <a:rPr lang="en-US" dirty="0" err="1">
                <a:solidFill>
                  <a:srgbClr val="404040"/>
                </a:solidFill>
                <a:latin typeface="Times New Roman" panose="02020603050405020304" pitchFamily="18" charset="0"/>
                <a:cs typeface="Times New Roman" panose="02020603050405020304" pitchFamily="18" charset="0"/>
              </a:rPr>
              <a:t>PyPI</a:t>
            </a:r>
            <a:r>
              <a:rPr lang="en-US" dirty="0">
                <a:solidFill>
                  <a:srgbClr val="404040"/>
                </a:solidFill>
                <a:latin typeface="Times New Roman" panose="02020603050405020304" pitchFamily="18" charset="0"/>
                <a:cs typeface="Times New Roman" panose="02020603050405020304" pitchFamily="18" charset="0"/>
              </a:rPr>
              <a:t>, filling a niche not covered by other open-source Python or GIS tools.</a:t>
            </a:r>
          </a:p>
          <a:p>
            <a:pPr>
              <a:buFont typeface="Arial" panose="020B0604020202020204" pitchFamily="34" charset="0"/>
              <a:buChar char="•"/>
            </a:pPr>
            <a:r>
              <a:rPr lang="en-US" b="1" dirty="0">
                <a:solidFill>
                  <a:srgbClr val="404040"/>
                </a:solidFill>
                <a:latin typeface="Times New Roman" panose="02020603050405020304" pitchFamily="18" charset="0"/>
                <a:cs typeface="Times New Roman" panose="02020603050405020304" pitchFamily="18" charset="0"/>
              </a:rPr>
              <a:t>Practical, Tested Applications: </a:t>
            </a:r>
            <a:r>
              <a:rPr lang="en-US" dirty="0">
                <a:solidFill>
                  <a:srgbClr val="404040"/>
                </a:solidFill>
                <a:latin typeface="Times New Roman" panose="02020603050405020304" pitchFamily="18" charset="0"/>
                <a:cs typeface="Times New Roman" panose="02020603050405020304" pitchFamily="18" charset="0"/>
              </a:rPr>
              <a:t>Features data from the Chicago regional model and supports various planning tasks like shortest path computation and traffic assignment.</a:t>
            </a:r>
          </a:p>
        </p:txBody>
      </p:sp>
    </p:spTree>
    <p:extLst>
      <p:ext uri="{BB962C8B-B14F-4D97-AF65-F5344CB8AC3E}">
        <p14:creationId xmlns:p14="http://schemas.microsoft.com/office/powerpoint/2010/main" val="324220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E9E610-8AC5-BFE6-06DA-D18B2DD5F5E8}"/>
              </a:ext>
            </a:extLst>
          </p:cNvPr>
          <p:cNvSpPr txBox="1"/>
          <p:nvPr/>
        </p:nvSpPr>
        <p:spPr>
          <a:xfrm>
            <a:off x="90198" y="140494"/>
            <a:ext cx="3703589"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Forecast (Cont.)</a:t>
            </a:r>
            <a:endParaRPr lang="zh-CN" altLang="en-US" b="1" dirty="0">
              <a:solidFill>
                <a:srgbClr val="404040"/>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328097E-A85F-33D2-61EA-942292EBC41F}"/>
              </a:ext>
            </a:extLst>
          </p:cNvPr>
          <p:cNvSpPr txBox="1"/>
          <p:nvPr/>
        </p:nvSpPr>
        <p:spPr>
          <a:xfrm>
            <a:off x="90198" y="597285"/>
            <a:ext cx="5772335"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Exporting</a:t>
            </a:r>
            <a:r>
              <a:rPr lang="en-US" altLang="zh-CN" dirty="0">
                <a:solidFill>
                  <a:srgbClr val="404040"/>
                </a:solidFill>
                <a:latin typeface="Times New Roman" panose="02020603050405020304" pitchFamily="18" charset="0"/>
                <a:cs typeface="Times New Roman" panose="02020603050405020304" pitchFamily="18" charset="0"/>
              </a:rPr>
              <a:t> forecasting results into CSV.</a:t>
            </a:r>
            <a:endParaRPr lang="zh-CN" altLang="en-US"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62EE0A6A-8AA1-D0A9-0EE2-53375ACAE858}"/>
              </a:ext>
            </a:extLst>
          </p:cNvPr>
          <p:cNvPicPr>
            <a:picLocks noChangeAspect="1"/>
          </p:cNvPicPr>
          <p:nvPr/>
        </p:nvPicPr>
        <p:blipFill>
          <a:blip r:embed="rId2"/>
          <a:stretch>
            <a:fillRect/>
          </a:stretch>
        </p:blipFill>
        <p:spPr>
          <a:xfrm>
            <a:off x="894536" y="3157299"/>
            <a:ext cx="7615710" cy="3560207"/>
          </a:xfrm>
          <a:prstGeom prst="rect">
            <a:avLst/>
          </a:prstGeom>
        </p:spPr>
      </p:pic>
      <p:pic>
        <p:nvPicPr>
          <p:cNvPr id="5" name="图片 4">
            <a:extLst>
              <a:ext uri="{FF2B5EF4-FFF2-40B4-BE49-F238E27FC236}">
                <a16:creationId xmlns:a16="http://schemas.microsoft.com/office/drawing/2014/main" id="{4025B0AD-5749-A83E-183C-36F282F80ECC}"/>
              </a:ext>
            </a:extLst>
          </p:cNvPr>
          <p:cNvPicPr>
            <a:picLocks noChangeAspect="1"/>
          </p:cNvPicPr>
          <p:nvPr/>
        </p:nvPicPr>
        <p:blipFill>
          <a:blip r:embed="rId3"/>
          <a:stretch>
            <a:fillRect/>
          </a:stretch>
        </p:blipFill>
        <p:spPr>
          <a:xfrm>
            <a:off x="4702391" y="196995"/>
            <a:ext cx="3721072" cy="2819379"/>
          </a:xfrm>
          <a:prstGeom prst="rect">
            <a:avLst/>
          </a:prstGeom>
        </p:spPr>
      </p:pic>
    </p:spTree>
    <p:extLst>
      <p:ext uri="{BB962C8B-B14F-4D97-AF65-F5344CB8AC3E}">
        <p14:creationId xmlns:p14="http://schemas.microsoft.com/office/powerpoint/2010/main" val="2267531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29A17CD-D223-9BE6-B472-A8F6AABC0EAA}"/>
              </a:ext>
            </a:extLst>
          </p:cNvPr>
          <p:cNvSpPr txBox="1"/>
          <p:nvPr/>
        </p:nvSpPr>
        <p:spPr>
          <a:xfrm>
            <a:off x="90199" y="140494"/>
            <a:ext cx="2341716"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Scenario comparison</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DDA11E5-F6D5-FE77-900D-8CAC20110F52}"/>
              </a:ext>
            </a:extLst>
          </p:cNvPr>
          <p:cNvPicPr>
            <a:picLocks noChangeAspect="1"/>
          </p:cNvPicPr>
          <p:nvPr/>
        </p:nvPicPr>
        <p:blipFill>
          <a:blip r:embed="rId2"/>
          <a:stretch>
            <a:fillRect/>
          </a:stretch>
        </p:blipFill>
        <p:spPr>
          <a:xfrm>
            <a:off x="267494" y="3704085"/>
            <a:ext cx="1460489" cy="1117592"/>
          </a:xfrm>
          <a:prstGeom prst="rect">
            <a:avLst/>
          </a:prstGeom>
        </p:spPr>
      </p:pic>
      <p:pic>
        <p:nvPicPr>
          <p:cNvPr id="5" name="图片 4">
            <a:extLst>
              <a:ext uri="{FF2B5EF4-FFF2-40B4-BE49-F238E27FC236}">
                <a16:creationId xmlns:a16="http://schemas.microsoft.com/office/drawing/2014/main" id="{14763E00-81DF-FE72-1315-936E98A30745}"/>
              </a:ext>
            </a:extLst>
          </p:cNvPr>
          <p:cNvPicPr>
            <a:picLocks noChangeAspect="1"/>
          </p:cNvPicPr>
          <p:nvPr/>
        </p:nvPicPr>
        <p:blipFill>
          <a:blip r:embed="rId3"/>
          <a:stretch>
            <a:fillRect/>
          </a:stretch>
        </p:blipFill>
        <p:spPr>
          <a:xfrm>
            <a:off x="3793787" y="509826"/>
            <a:ext cx="5021357" cy="2808131"/>
          </a:xfrm>
          <a:prstGeom prst="rect">
            <a:avLst/>
          </a:prstGeom>
        </p:spPr>
      </p:pic>
      <p:sp>
        <p:nvSpPr>
          <p:cNvPr id="6" name="文本框 5">
            <a:extLst>
              <a:ext uri="{FF2B5EF4-FFF2-40B4-BE49-F238E27FC236}">
                <a16:creationId xmlns:a16="http://schemas.microsoft.com/office/drawing/2014/main" id="{08C622D0-447D-161A-66D5-59C0CDE8DA75}"/>
              </a:ext>
            </a:extLst>
          </p:cNvPr>
          <p:cNvSpPr txBox="1"/>
          <p:nvPr/>
        </p:nvSpPr>
        <p:spPr>
          <a:xfrm>
            <a:off x="90198" y="597285"/>
            <a:ext cx="5772335" cy="523220"/>
          </a:xfrm>
          <a:prstGeom prst="rect">
            <a:avLst/>
          </a:prstGeom>
          <a:noFill/>
        </p:spPr>
        <p:txBody>
          <a:bodyPr wrap="square">
            <a:spAutoFit/>
          </a:bodyPr>
          <a:lstStyle/>
          <a:p>
            <a:r>
              <a:rPr lang="en-US" altLang="zh-CN" sz="1400" dirty="0">
                <a:solidFill>
                  <a:srgbClr val="404040"/>
                </a:solidFill>
                <a:latin typeface="Times New Roman" panose="02020603050405020304" pitchFamily="18" charset="0"/>
                <a:cs typeface="Times New Roman" panose="02020603050405020304" pitchFamily="18" charset="0"/>
              </a:rPr>
              <a:t>Load link flow information in the future</a:t>
            </a:r>
          </a:p>
          <a:p>
            <a:r>
              <a:rPr lang="en-US" altLang="zh-CN" sz="1400" dirty="0">
                <a:solidFill>
                  <a:srgbClr val="404040"/>
                </a:solidFill>
                <a:latin typeface="Times New Roman" panose="02020603050405020304" pitchFamily="18" charset="0"/>
                <a:cs typeface="Times New Roman" panose="02020603050405020304" pitchFamily="18" charset="0"/>
              </a:rPr>
              <a:t>And associate the information with the link layer.</a:t>
            </a:r>
            <a:endParaRPr lang="zh-CN" altLang="en-US" sz="1400" dirty="0">
              <a:solidFill>
                <a:srgbClr val="404040"/>
              </a:solidFill>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D5E60183-3676-530B-3175-5345814526AB}"/>
              </a:ext>
            </a:extLst>
          </p:cNvPr>
          <p:cNvPicPr>
            <a:picLocks noChangeAspect="1"/>
          </p:cNvPicPr>
          <p:nvPr/>
        </p:nvPicPr>
        <p:blipFill>
          <a:blip r:embed="rId4"/>
          <a:stretch>
            <a:fillRect/>
          </a:stretch>
        </p:blipFill>
        <p:spPr>
          <a:xfrm>
            <a:off x="2076865" y="3754600"/>
            <a:ext cx="2590781" cy="2506115"/>
          </a:xfrm>
          <a:prstGeom prst="rect">
            <a:avLst/>
          </a:prstGeom>
        </p:spPr>
      </p:pic>
      <p:pic>
        <p:nvPicPr>
          <p:cNvPr id="8" name="图片 7">
            <a:extLst>
              <a:ext uri="{FF2B5EF4-FFF2-40B4-BE49-F238E27FC236}">
                <a16:creationId xmlns:a16="http://schemas.microsoft.com/office/drawing/2014/main" id="{0A5BAD91-212A-BBBC-7CF2-7D19AD4A54B7}"/>
              </a:ext>
            </a:extLst>
          </p:cNvPr>
          <p:cNvPicPr>
            <a:picLocks noChangeAspect="1"/>
          </p:cNvPicPr>
          <p:nvPr/>
        </p:nvPicPr>
        <p:blipFill>
          <a:blip r:embed="rId5"/>
          <a:stretch>
            <a:fillRect/>
          </a:stretch>
        </p:blipFill>
        <p:spPr>
          <a:xfrm>
            <a:off x="5414262" y="3440615"/>
            <a:ext cx="2362182" cy="2980245"/>
          </a:xfrm>
          <a:prstGeom prst="rect">
            <a:avLst/>
          </a:prstGeom>
        </p:spPr>
      </p:pic>
    </p:spTree>
    <p:extLst>
      <p:ext uri="{BB962C8B-B14F-4D97-AF65-F5344CB8AC3E}">
        <p14:creationId xmlns:p14="http://schemas.microsoft.com/office/powerpoint/2010/main" val="2566393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0C405F-ADF7-FD9D-5273-5B7CC92E8D83}"/>
              </a:ext>
            </a:extLst>
          </p:cNvPr>
          <p:cNvPicPr>
            <a:picLocks noChangeAspect="1"/>
          </p:cNvPicPr>
          <p:nvPr/>
        </p:nvPicPr>
        <p:blipFill>
          <a:blip r:embed="rId2"/>
          <a:stretch>
            <a:fillRect/>
          </a:stretch>
        </p:blipFill>
        <p:spPr>
          <a:xfrm>
            <a:off x="363370" y="897711"/>
            <a:ext cx="5101348" cy="2840523"/>
          </a:xfrm>
          <a:prstGeom prst="rect">
            <a:avLst/>
          </a:prstGeom>
        </p:spPr>
      </p:pic>
      <p:sp>
        <p:nvSpPr>
          <p:cNvPr id="3" name="文本框 2">
            <a:extLst>
              <a:ext uri="{FF2B5EF4-FFF2-40B4-BE49-F238E27FC236}">
                <a16:creationId xmlns:a16="http://schemas.microsoft.com/office/drawing/2014/main" id="{65AB8118-519F-7957-6A59-86EA5CA906C3}"/>
              </a:ext>
            </a:extLst>
          </p:cNvPr>
          <p:cNvSpPr txBox="1"/>
          <p:nvPr/>
        </p:nvSpPr>
        <p:spPr>
          <a:xfrm>
            <a:off x="181582" y="142672"/>
            <a:ext cx="6319487" cy="646331"/>
          </a:xfrm>
          <a:prstGeom prst="rect">
            <a:avLst/>
          </a:prstGeom>
          <a:noFill/>
        </p:spPr>
        <p:txBody>
          <a:bodyPr wrap="none" rtlCol="0">
            <a:spAutoFit/>
          </a:bodyPr>
          <a:lstStyle/>
          <a:p>
            <a:r>
              <a:rPr lang="en-US" altLang="zh-CN" dirty="0"/>
              <a:t>In </a:t>
            </a:r>
            <a:r>
              <a:rPr lang="en-US" altLang="zh-CN" dirty="0" err="1"/>
              <a:t>AequilibraE</a:t>
            </a:r>
            <a:r>
              <a:rPr lang="en-US" altLang="zh-CN" dirty="0"/>
              <a:t> panel, you can use </a:t>
            </a:r>
            <a:r>
              <a:rPr lang="en-US" altLang="zh-CN" b="1" i="1" dirty="0">
                <a:solidFill>
                  <a:srgbClr val="FF0000"/>
                </a:solidFill>
              </a:rPr>
              <a:t>Display </a:t>
            </a:r>
            <a:r>
              <a:rPr lang="en-US" altLang="zh-CN" b="1" i="1" dirty="0" err="1">
                <a:solidFill>
                  <a:srgbClr val="FF0000"/>
                </a:solidFill>
              </a:rPr>
              <a:t>AequilibraE</a:t>
            </a:r>
            <a:r>
              <a:rPr lang="en-US" altLang="zh-CN" b="1" i="1" dirty="0">
                <a:solidFill>
                  <a:srgbClr val="FF0000"/>
                </a:solidFill>
              </a:rPr>
              <a:t> formats</a:t>
            </a:r>
            <a:r>
              <a:rPr lang="en-US" altLang="zh-CN" dirty="0"/>
              <a:t> for</a:t>
            </a:r>
          </a:p>
          <a:p>
            <a:r>
              <a:rPr lang="en-US" altLang="zh-CN" dirty="0"/>
              <a:t>visualizing data files.</a:t>
            </a:r>
            <a:endParaRPr lang="zh-CN" altLang="en-US" dirty="0"/>
          </a:p>
        </p:txBody>
      </p:sp>
      <p:pic>
        <p:nvPicPr>
          <p:cNvPr id="4" name="图片 3">
            <a:extLst>
              <a:ext uri="{FF2B5EF4-FFF2-40B4-BE49-F238E27FC236}">
                <a16:creationId xmlns:a16="http://schemas.microsoft.com/office/drawing/2014/main" id="{61017323-A624-CDEB-223E-B1AC1067D4CC}"/>
              </a:ext>
            </a:extLst>
          </p:cNvPr>
          <p:cNvPicPr>
            <a:picLocks noChangeAspect="1"/>
          </p:cNvPicPr>
          <p:nvPr/>
        </p:nvPicPr>
        <p:blipFill>
          <a:blip r:embed="rId3"/>
          <a:stretch>
            <a:fillRect/>
          </a:stretch>
        </p:blipFill>
        <p:spPr>
          <a:xfrm>
            <a:off x="516517" y="4458620"/>
            <a:ext cx="3316181" cy="1410030"/>
          </a:xfrm>
          <a:prstGeom prst="rect">
            <a:avLst/>
          </a:prstGeom>
        </p:spPr>
      </p:pic>
      <p:sp>
        <p:nvSpPr>
          <p:cNvPr id="5" name="文本框 4">
            <a:extLst>
              <a:ext uri="{FF2B5EF4-FFF2-40B4-BE49-F238E27FC236}">
                <a16:creationId xmlns:a16="http://schemas.microsoft.com/office/drawing/2014/main" id="{24F01276-6641-0EB7-1994-E9CF10DDBDBB}"/>
              </a:ext>
            </a:extLst>
          </p:cNvPr>
          <p:cNvSpPr txBox="1"/>
          <p:nvPr/>
        </p:nvSpPr>
        <p:spPr>
          <a:xfrm>
            <a:off x="181582" y="3913761"/>
            <a:ext cx="5721310" cy="369332"/>
          </a:xfrm>
          <a:prstGeom prst="rect">
            <a:avLst/>
          </a:prstGeom>
          <a:noFill/>
        </p:spPr>
        <p:txBody>
          <a:bodyPr wrap="none" rtlCol="0">
            <a:spAutoFit/>
          </a:bodyPr>
          <a:lstStyle/>
          <a:p>
            <a:r>
              <a:rPr lang="en-US" altLang="zh-CN" dirty="0"/>
              <a:t>It supports reading three types of files: </a:t>
            </a:r>
            <a:r>
              <a:rPr lang="en-US" altLang="zh-CN" b="1" dirty="0" err="1">
                <a:solidFill>
                  <a:srgbClr val="FF0000"/>
                </a:solidFill>
              </a:rPr>
              <a:t>omx</a:t>
            </a:r>
            <a:r>
              <a:rPr lang="en-US" altLang="zh-CN" dirty="0"/>
              <a:t>, </a:t>
            </a:r>
            <a:r>
              <a:rPr lang="en-US" altLang="zh-CN" b="1" dirty="0" err="1">
                <a:solidFill>
                  <a:srgbClr val="FF0000"/>
                </a:solidFill>
              </a:rPr>
              <a:t>aem</a:t>
            </a:r>
            <a:r>
              <a:rPr lang="en-US" altLang="zh-CN" dirty="0"/>
              <a:t>, and </a:t>
            </a:r>
            <a:r>
              <a:rPr lang="en-US" altLang="zh-CN" b="1" dirty="0" err="1">
                <a:solidFill>
                  <a:srgbClr val="FF0000"/>
                </a:solidFill>
              </a:rPr>
              <a:t>aed</a:t>
            </a:r>
            <a:r>
              <a:rPr lang="en-US" altLang="zh-CN" dirty="0"/>
              <a:t>.</a:t>
            </a:r>
            <a:endParaRPr lang="zh-CN" altLang="en-US" dirty="0"/>
          </a:p>
        </p:txBody>
      </p:sp>
    </p:spTree>
    <p:extLst>
      <p:ext uri="{BB962C8B-B14F-4D97-AF65-F5344CB8AC3E}">
        <p14:creationId xmlns:p14="http://schemas.microsoft.com/office/powerpoint/2010/main" val="369245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4E3AB40-B881-93C0-A65A-9FCFA323CE63}"/>
              </a:ext>
            </a:extLst>
          </p:cNvPr>
          <p:cNvSpPr txBox="1"/>
          <p:nvPr/>
        </p:nvSpPr>
        <p:spPr>
          <a:xfrm>
            <a:off x="181582" y="142672"/>
            <a:ext cx="8115491" cy="369332"/>
          </a:xfrm>
          <a:prstGeom prst="rect">
            <a:avLst/>
          </a:prstGeom>
          <a:noFill/>
        </p:spPr>
        <p:txBody>
          <a:bodyPr wrap="none" rtlCol="0">
            <a:spAutoFit/>
          </a:bodyPr>
          <a:lstStyle/>
          <a:p>
            <a:r>
              <a:rPr lang="en-US" altLang="zh-CN" dirty="0"/>
              <a:t>Now, let us use this data visualization to see demand file used in Sioux Falls example:</a:t>
            </a:r>
            <a:endParaRPr lang="zh-CN" altLang="en-US" dirty="0"/>
          </a:p>
        </p:txBody>
      </p:sp>
      <p:pic>
        <p:nvPicPr>
          <p:cNvPr id="3" name="图片 2">
            <a:extLst>
              <a:ext uri="{FF2B5EF4-FFF2-40B4-BE49-F238E27FC236}">
                <a16:creationId xmlns:a16="http://schemas.microsoft.com/office/drawing/2014/main" id="{8F5CBCA1-FA72-60DC-DD67-F4F63F209447}"/>
              </a:ext>
            </a:extLst>
          </p:cNvPr>
          <p:cNvPicPr>
            <a:picLocks noChangeAspect="1"/>
          </p:cNvPicPr>
          <p:nvPr/>
        </p:nvPicPr>
        <p:blipFill>
          <a:blip r:embed="rId2"/>
          <a:stretch>
            <a:fillRect/>
          </a:stretch>
        </p:blipFill>
        <p:spPr>
          <a:xfrm>
            <a:off x="181582" y="700392"/>
            <a:ext cx="3149627" cy="702282"/>
          </a:xfrm>
          <a:prstGeom prst="rect">
            <a:avLst/>
          </a:prstGeom>
        </p:spPr>
      </p:pic>
      <p:pic>
        <p:nvPicPr>
          <p:cNvPr id="4" name="图片 3">
            <a:extLst>
              <a:ext uri="{FF2B5EF4-FFF2-40B4-BE49-F238E27FC236}">
                <a16:creationId xmlns:a16="http://schemas.microsoft.com/office/drawing/2014/main" id="{602D8291-DB73-ED91-A3E8-745B8002AC40}"/>
              </a:ext>
            </a:extLst>
          </p:cNvPr>
          <p:cNvPicPr>
            <a:picLocks noChangeAspect="1"/>
          </p:cNvPicPr>
          <p:nvPr/>
        </p:nvPicPr>
        <p:blipFill>
          <a:blip r:embed="rId3"/>
          <a:stretch>
            <a:fillRect/>
          </a:stretch>
        </p:blipFill>
        <p:spPr>
          <a:xfrm>
            <a:off x="288200" y="1920611"/>
            <a:ext cx="6086018" cy="3704115"/>
          </a:xfrm>
          <a:prstGeom prst="rect">
            <a:avLst/>
          </a:prstGeom>
        </p:spPr>
      </p:pic>
      <p:sp>
        <p:nvSpPr>
          <p:cNvPr id="5" name="文本框 4">
            <a:extLst>
              <a:ext uri="{FF2B5EF4-FFF2-40B4-BE49-F238E27FC236}">
                <a16:creationId xmlns:a16="http://schemas.microsoft.com/office/drawing/2014/main" id="{BE708E31-D2CE-4339-370E-7D9EF9F76C35}"/>
              </a:ext>
            </a:extLst>
          </p:cNvPr>
          <p:cNvSpPr txBox="1"/>
          <p:nvPr/>
        </p:nvSpPr>
        <p:spPr>
          <a:xfrm>
            <a:off x="181582" y="1418929"/>
            <a:ext cx="4280467" cy="369332"/>
          </a:xfrm>
          <a:prstGeom prst="rect">
            <a:avLst/>
          </a:prstGeom>
          <a:noFill/>
        </p:spPr>
        <p:txBody>
          <a:bodyPr wrap="none" rtlCol="0">
            <a:spAutoFit/>
          </a:bodyPr>
          <a:lstStyle/>
          <a:p>
            <a:r>
              <a:rPr lang="en-US" altLang="zh-CN" dirty="0"/>
              <a:t>As you can see, this file is a 24 by 24 matrix.</a:t>
            </a:r>
            <a:endParaRPr lang="zh-CN" altLang="en-US" dirty="0"/>
          </a:p>
        </p:txBody>
      </p:sp>
    </p:spTree>
    <p:extLst>
      <p:ext uri="{BB962C8B-B14F-4D97-AF65-F5344CB8AC3E}">
        <p14:creationId xmlns:p14="http://schemas.microsoft.com/office/powerpoint/2010/main" val="1602943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07FC0F4-CE9F-2DD4-4308-3705539B68C5}"/>
              </a:ext>
            </a:extLst>
          </p:cNvPr>
          <p:cNvSpPr txBox="1"/>
          <p:nvPr/>
        </p:nvSpPr>
        <p:spPr>
          <a:xfrm>
            <a:off x="201037" y="219185"/>
            <a:ext cx="7157280" cy="369332"/>
          </a:xfrm>
          <a:prstGeom prst="rect">
            <a:avLst/>
          </a:prstGeom>
          <a:noFill/>
        </p:spPr>
        <p:txBody>
          <a:bodyPr wrap="none" rtlCol="0">
            <a:spAutoFit/>
          </a:bodyPr>
          <a:lstStyle/>
          <a:p>
            <a:r>
              <a:rPr lang="en-US" altLang="zh-CN" dirty="0"/>
              <a:t>Let us make a simple demand file under GMNS and store the file as a CSV.</a:t>
            </a:r>
            <a:endParaRPr lang="zh-CN" altLang="en-US" dirty="0"/>
          </a:p>
        </p:txBody>
      </p:sp>
      <p:pic>
        <p:nvPicPr>
          <p:cNvPr id="5" name="图片 4">
            <a:extLst>
              <a:ext uri="{FF2B5EF4-FFF2-40B4-BE49-F238E27FC236}">
                <a16:creationId xmlns:a16="http://schemas.microsoft.com/office/drawing/2014/main" id="{D373954C-9E03-BEE8-02A6-4AC61EE5CF7B}"/>
              </a:ext>
            </a:extLst>
          </p:cNvPr>
          <p:cNvPicPr>
            <a:picLocks noChangeAspect="1"/>
          </p:cNvPicPr>
          <p:nvPr/>
        </p:nvPicPr>
        <p:blipFill>
          <a:blip r:embed="rId2"/>
          <a:stretch>
            <a:fillRect/>
          </a:stretch>
        </p:blipFill>
        <p:spPr>
          <a:xfrm>
            <a:off x="364336" y="1248027"/>
            <a:ext cx="2734705" cy="1007523"/>
          </a:xfrm>
          <a:prstGeom prst="rect">
            <a:avLst/>
          </a:prstGeom>
        </p:spPr>
      </p:pic>
      <p:pic>
        <p:nvPicPr>
          <p:cNvPr id="6" name="图片 5">
            <a:extLst>
              <a:ext uri="{FF2B5EF4-FFF2-40B4-BE49-F238E27FC236}">
                <a16:creationId xmlns:a16="http://schemas.microsoft.com/office/drawing/2014/main" id="{D37A7077-6F52-980D-9404-2A4683E85619}"/>
              </a:ext>
            </a:extLst>
          </p:cNvPr>
          <p:cNvPicPr>
            <a:picLocks noChangeAspect="1"/>
          </p:cNvPicPr>
          <p:nvPr/>
        </p:nvPicPr>
        <p:blipFill>
          <a:blip r:embed="rId3"/>
          <a:stretch>
            <a:fillRect/>
          </a:stretch>
        </p:blipFill>
        <p:spPr>
          <a:xfrm>
            <a:off x="364341" y="666391"/>
            <a:ext cx="2734705" cy="503762"/>
          </a:xfrm>
          <a:prstGeom prst="rect">
            <a:avLst/>
          </a:prstGeom>
        </p:spPr>
      </p:pic>
      <p:pic>
        <p:nvPicPr>
          <p:cNvPr id="8" name="图片 7">
            <a:extLst>
              <a:ext uri="{FF2B5EF4-FFF2-40B4-BE49-F238E27FC236}">
                <a16:creationId xmlns:a16="http://schemas.microsoft.com/office/drawing/2014/main" id="{638555FD-09E3-316D-5951-3868C86220CC}"/>
              </a:ext>
            </a:extLst>
          </p:cNvPr>
          <p:cNvPicPr>
            <a:picLocks noChangeAspect="1"/>
          </p:cNvPicPr>
          <p:nvPr/>
        </p:nvPicPr>
        <p:blipFill>
          <a:blip r:embed="rId4"/>
          <a:stretch>
            <a:fillRect/>
          </a:stretch>
        </p:blipFill>
        <p:spPr>
          <a:xfrm>
            <a:off x="263014" y="2962081"/>
            <a:ext cx="1964252" cy="1278457"/>
          </a:xfrm>
          <a:prstGeom prst="rect">
            <a:avLst/>
          </a:prstGeom>
        </p:spPr>
      </p:pic>
      <p:sp>
        <p:nvSpPr>
          <p:cNvPr id="9" name="文本框 8">
            <a:extLst>
              <a:ext uri="{FF2B5EF4-FFF2-40B4-BE49-F238E27FC236}">
                <a16:creationId xmlns:a16="http://schemas.microsoft.com/office/drawing/2014/main" id="{410E3777-9EC0-7889-0BFA-A4E4B927D4AA}"/>
              </a:ext>
            </a:extLst>
          </p:cNvPr>
          <p:cNvSpPr txBox="1"/>
          <p:nvPr/>
        </p:nvSpPr>
        <p:spPr>
          <a:xfrm>
            <a:off x="169000" y="2427816"/>
            <a:ext cx="4403000" cy="369332"/>
          </a:xfrm>
          <a:prstGeom prst="rect">
            <a:avLst/>
          </a:prstGeom>
          <a:noFill/>
        </p:spPr>
        <p:txBody>
          <a:bodyPr wrap="none" rtlCol="0">
            <a:spAutoFit/>
          </a:bodyPr>
          <a:lstStyle/>
          <a:p>
            <a:r>
              <a:rPr lang="en-US" altLang="zh-CN" dirty="0"/>
              <a:t>Load this CSV into our QGIS project as a layer.</a:t>
            </a:r>
            <a:endParaRPr lang="zh-CN" altLang="en-US" dirty="0"/>
          </a:p>
        </p:txBody>
      </p:sp>
      <p:pic>
        <p:nvPicPr>
          <p:cNvPr id="10" name="图片 9">
            <a:extLst>
              <a:ext uri="{FF2B5EF4-FFF2-40B4-BE49-F238E27FC236}">
                <a16:creationId xmlns:a16="http://schemas.microsoft.com/office/drawing/2014/main" id="{405D8EF3-D5AE-5FAE-76E9-880DC18053F3}"/>
              </a:ext>
            </a:extLst>
          </p:cNvPr>
          <p:cNvPicPr>
            <a:picLocks noChangeAspect="1"/>
          </p:cNvPicPr>
          <p:nvPr/>
        </p:nvPicPr>
        <p:blipFill>
          <a:blip r:embed="rId5"/>
          <a:stretch>
            <a:fillRect/>
          </a:stretch>
        </p:blipFill>
        <p:spPr>
          <a:xfrm>
            <a:off x="201037" y="5069240"/>
            <a:ext cx="3379580" cy="1081466"/>
          </a:xfrm>
          <a:prstGeom prst="rect">
            <a:avLst/>
          </a:prstGeom>
        </p:spPr>
      </p:pic>
      <p:sp>
        <p:nvSpPr>
          <p:cNvPr id="11" name="文本框 10">
            <a:extLst>
              <a:ext uri="{FF2B5EF4-FFF2-40B4-BE49-F238E27FC236}">
                <a16:creationId xmlns:a16="http://schemas.microsoft.com/office/drawing/2014/main" id="{A0170DD3-3715-9676-BEE4-3A2D62B77C51}"/>
              </a:ext>
            </a:extLst>
          </p:cNvPr>
          <p:cNvSpPr txBox="1"/>
          <p:nvPr/>
        </p:nvSpPr>
        <p:spPr>
          <a:xfrm>
            <a:off x="169000" y="4405471"/>
            <a:ext cx="2389885" cy="369332"/>
          </a:xfrm>
          <a:prstGeom prst="rect">
            <a:avLst/>
          </a:prstGeom>
          <a:noFill/>
        </p:spPr>
        <p:txBody>
          <a:bodyPr wrap="none" rtlCol="0">
            <a:spAutoFit/>
          </a:bodyPr>
          <a:lstStyle/>
          <a:p>
            <a:r>
              <a:rPr lang="en-US" altLang="zh-CN" dirty="0"/>
              <a:t>Select </a:t>
            </a:r>
            <a:r>
              <a:rPr lang="en-US" altLang="zh-CN" b="1" dirty="0">
                <a:solidFill>
                  <a:srgbClr val="FF0000"/>
                </a:solidFill>
              </a:rPr>
              <a:t>Import matrices</a:t>
            </a:r>
            <a:r>
              <a:rPr lang="en-US" altLang="zh-CN" dirty="0"/>
              <a:t>.</a:t>
            </a:r>
            <a:endParaRPr lang="zh-CN" altLang="en-US" dirty="0"/>
          </a:p>
        </p:txBody>
      </p:sp>
    </p:spTree>
    <p:extLst>
      <p:ext uri="{BB962C8B-B14F-4D97-AF65-F5344CB8AC3E}">
        <p14:creationId xmlns:p14="http://schemas.microsoft.com/office/powerpoint/2010/main" val="185409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3683FB9-E31A-3BC4-4BFD-C94B24F8DDB1}"/>
              </a:ext>
            </a:extLst>
          </p:cNvPr>
          <p:cNvPicPr>
            <a:picLocks noChangeAspect="1"/>
          </p:cNvPicPr>
          <p:nvPr/>
        </p:nvPicPr>
        <p:blipFill>
          <a:blip r:embed="rId2"/>
          <a:stretch>
            <a:fillRect/>
          </a:stretch>
        </p:blipFill>
        <p:spPr>
          <a:xfrm>
            <a:off x="393575" y="947328"/>
            <a:ext cx="2857479" cy="2412982"/>
          </a:xfrm>
          <a:prstGeom prst="rect">
            <a:avLst/>
          </a:prstGeom>
        </p:spPr>
      </p:pic>
      <p:pic>
        <p:nvPicPr>
          <p:cNvPr id="3" name="图片 2">
            <a:extLst>
              <a:ext uri="{FF2B5EF4-FFF2-40B4-BE49-F238E27FC236}">
                <a16:creationId xmlns:a16="http://schemas.microsoft.com/office/drawing/2014/main" id="{700769DF-CFAC-8A59-5FDD-3396011E58D2}"/>
              </a:ext>
            </a:extLst>
          </p:cNvPr>
          <p:cNvPicPr>
            <a:picLocks noChangeAspect="1"/>
          </p:cNvPicPr>
          <p:nvPr/>
        </p:nvPicPr>
        <p:blipFill>
          <a:blip r:embed="rId3"/>
          <a:stretch>
            <a:fillRect/>
          </a:stretch>
        </p:blipFill>
        <p:spPr>
          <a:xfrm>
            <a:off x="3588887" y="947328"/>
            <a:ext cx="2887112" cy="2434149"/>
          </a:xfrm>
          <a:prstGeom prst="rect">
            <a:avLst/>
          </a:prstGeom>
        </p:spPr>
      </p:pic>
      <p:sp>
        <p:nvSpPr>
          <p:cNvPr id="4" name="文本框 3">
            <a:extLst>
              <a:ext uri="{FF2B5EF4-FFF2-40B4-BE49-F238E27FC236}">
                <a16:creationId xmlns:a16="http://schemas.microsoft.com/office/drawing/2014/main" id="{1FBFD182-2EBC-A5A6-15B2-F5494BBF1E3E}"/>
              </a:ext>
            </a:extLst>
          </p:cNvPr>
          <p:cNvSpPr txBox="1"/>
          <p:nvPr/>
        </p:nvSpPr>
        <p:spPr>
          <a:xfrm>
            <a:off x="393575" y="378220"/>
            <a:ext cx="2434449" cy="369332"/>
          </a:xfrm>
          <a:prstGeom prst="rect">
            <a:avLst/>
          </a:prstGeom>
          <a:noFill/>
        </p:spPr>
        <p:txBody>
          <a:bodyPr wrap="none" rtlCol="0">
            <a:spAutoFit/>
          </a:bodyPr>
          <a:lstStyle/>
          <a:p>
            <a:r>
              <a:rPr lang="en-US" altLang="zh-CN" dirty="0"/>
              <a:t>Configure – Load - Save.</a:t>
            </a:r>
            <a:endParaRPr lang="zh-CN" altLang="en-US" dirty="0"/>
          </a:p>
        </p:txBody>
      </p:sp>
      <p:pic>
        <p:nvPicPr>
          <p:cNvPr id="5" name="图片 4">
            <a:extLst>
              <a:ext uri="{FF2B5EF4-FFF2-40B4-BE49-F238E27FC236}">
                <a16:creationId xmlns:a16="http://schemas.microsoft.com/office/drawing/2014/main" id="{F5A4687B-FC6B-88D6-4672-D76AEDF7A8C4}"/>
              </a:ext>
            </a:extLst>
          </p:cNvPr>
          <p:cNvPicPr>
            <a:picLocks noChangeAspect="1"/>
          </p:cNvPicPr>
          <p:nvPr/>
        </p:nvPicPr>
        <p:blipFill>
          <a:blip r:embed="rId4"/>
          <a:stretch>
            <a:fillRect/>
          </a:stretch>
        </p:blipFill>
        <p:spPr>
          <a:xfrm>
            <a:off x="301707" y="3837961"/>
            <a:ext cx="6807823" cy="324840"/>
          </a:xfrm>
          <a:prstGeom prst="rect">
            <a:avLst/>
          </a:prstGeom>
        </p:spPr>
      </p:pic>
      <p:pic>
        <p:nvPicPr>
          <p:cNvPr id="6" name="图片 5">
            <a:extLst>
              <a:ext uri="{FF2B5EF4-FFF2-40B4-BE49-F238E27FC236}">
                <a16:creationId xmlns:a16="http://schemas.microsoft.com/office/drawing/2014/main" id="{F0BAE124-D1F5-9337-61D3-FE4DD2472AA4}"/>
              </a:ext>
            </a:extLst>
          </p:cNvPr>
          <p:cNvPicPr>
            <a:picLocks noChangeAspect="1"/>
          </p:cNvPicPr>
          <p:nvPr/>
        </p:nvPicPr>
        <p:blipFill>
          <a:blip r:embed="rId5"/>
          <a:stretch>
            <a:fillRect/>
          </a:stretch>
        </p:blipFill>
        <p:spPr>
          <a:xfrm>
            <a:off x="6661376" y="1719522"/>
            <a:ext cx="2333468" cy="859699"/>
          </a:xfrm>
          <a:prstGeom prst="rect">
            <a:avLst/>
          </a:prstGeom>
        </p:spPr>
      </p:pic>
      <p:pic>
        <p:nvPicPr>
          <p:cNvPr id="7" name="图片 6">
            <a:extLst>
              <a:ext uri="{FF2B5EF4-FFF2-40B4-BE49-F238E27FC236}">
                <a16:creationId xmlns:a16="http://schemas.microsoft.com/office/drawing/2014/main" id="{DD9BD44E-E8A7-C36C-179C-9ADCF3EBA20B}"/>
              </a:ext>
            </a:extLst>
          </p:cNvPr>
          <p:cNvPicPr>
            <a:picLocks noChangeAspect="1"/>
          </p:cNvPicPr>
          <p:nvPr/>
        </p:nvPicPr>
        <p:blipFill>
          <a:blip r:embed="rId6"/>
          <a:stretch>
            <a:fillRect/>
          </a:stretch>
        </p:blipFill>
        <p:spPr>
          <a:xfrm>
            <a:off x="3482966" y="747552"/>
            <a:ext cx="5661033" cy="2701578"/>
          </a:xfrm>
          <a:prstGeom prst="rect">
            <a:avLst/>
          </a:prstGeom>
        </p:spPr>
      </p:pic>
    </p:spTree>
    <p:extLst>
      <p:ext uri="{BB962C8B-B14F-4D97-AF65-F5344CB8AC3E}">
        <p14:creationId xmlns:p14="http://schemas.microsoft.com/office/powerpoint/2010/main" val="1589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07DF532-99F1-0838-AD4E-4B0FE797F28F}"/>
              </a:ext>
            </a:extLst>
          </p:cNvPr>
          <p:cNvPicPr>
            <a:picLocks noChangeAspect="1"/>
          </p:cNvPicPr>
          <p:nvPr/>
        </p:nvPicPr>
        <p:blipFill>
          <a:blip r:embed="rId2"/>
          <a:stretch>
            <a:fillRect/>
          </a:stretch>
        </p:blipFill>
        <p:spPr>
          <a:xfrm>
            <a:off x="470140" y="873776"/>
            <a:ext cx="3855426" cy="2864404"/>
          </a:xfrm>
          <a:prstGeom prst="rect">
            <a:avLst/>
          </a:prstGeom>
        </p:spPr>
      </p:pic>
      <p:sp>
        <p:nvSpPr>
          <p:cNvPr id="3" name="文本框 2">
            <a:extLst>
              <a:ext uri="{FF2B5EF4-FFF2-40B4-BE49-F238E27FC236}">
                <a16:creationId xmlns:a16="http://schemas.microsoft.com/office/drawing/2014/main" id="{64E7B444-07E1-FA2A-EF1E-B01E98C361FA}"/>
              </a:ext>
            </a:extLst>
          </p:cNvPr>
          <p:cNvSpPr txBox="1"/>
          <p:nvPr/>
        </p:nvSpPr>
        <p:spPr>
          <a:xfrm>
            <a:off x="393575" y="378220"/>
            <a:ext cx="4622612" cy="369332"/>
          </a:xfrm>
          <a:prstGeom prst="rect">
            <a:avLst/>
          </a:prstGeom>
          <a:noFill/>
        </p:spPr>
        <p:txBody>
          <a:bodyPr wrap="none" rtlCol="0">
            <a:spAutoFit/>
          </a:bodyPr>
          <a:lstStyle/>
          <a:p>
            <a:r>
              <a:rPr lang="en-US" altLang="zh-CN" dirty="0"/>
              <a:t>You can use </a:t>
            </a:r>
            <a:r>
              <a:rPr lang="en-US" altLang="zh-CN" b="1" i="1" dirty="0">
                <a:solidFill>
                  <a:srgbClr val="FF0000"/>
                </a:solidFill>
              </a:rPr>
              <a:t>Display </a:t>
            </a:r>
            <a:r>
              <a:rPr lang="en-US" altLang="zh-CN" b="1" i="1" dirty="0" err="1">
                <a:solidFill>
                  <a:srgbClr val="FF0000"/>
                </a:solidFill>
              </a:rPr>
              <a:t>AequilibraE</a:t>
            </a:r>
            <a:r>
              <a:rPr lang="en-US" altLang="zh-CN" b="1" i="1" dirty="0">
                <a:solidFill>
                  <a:srgbClr val="FF0000"/>
                </a:solidFill>
              </a:rPr>
              <a:t> formats</a:t>
            </a:r>
            <a:r>
              <a:rPr lang="en-US" altLang="zh-CN" dirty="0"/>
              <a:t> again</a:t>
            </a:r>
            <a:endParaRPr lang="zh-CN" altLang="en-US" dirty="0"/>
          </a:p>
        </p:txBody>
      </p:sp>
      <p:pic>
        <p:nvPicPr>
          <p:cNvPr id="4" name="图片 3">
            <a:extLst>
              <a:ext uri="{FF2B5EF4-FFF2-40B4-BE49-F238E27FC236}">
                <a16:creationId xmlns:a16="http://schemas.microsoft.com/office/drawing/2014/main" id="{51C56310-2714-B7FB-5270-B001B73B8267}"/>
              </a:ext>
            </a:extLst>
          </p:cNvPr>
          <p:cNvPicPr>
            <a:picLocks noChangeAspect="1"/>
          </p:cNvPicPr>
          <p:nvPr/>
        </p:nvPicPr>
        <p:blipFill>
          <a:blip r:embed="rId3"/>
          <a:stretch>
            <a:fillRect/>
          </a:stretch>
        </p:blipFill>
        <p:spPr>
          <a:xfrm>
            <a:off x="5156829" y="1727925"/>
            <a:ext cx="2734705" cy="1007523"/>
          </a:xfrm>
          <a:prstGeom prst="rect">
            <a:avLst/>
          </a:prstGeom>
        </p:spPr>
      </p:pic>
      <p:pic>
        <p:nvPicPr>
          <p:cNvPr id="5" name="图片 4">
            <a:extLst>
              <a:ext uri="{FF2B5EF4-FFF2-40B4-BE49-F238E27FC236}">
                <a16:creationId xmlns:a16="http://schemas.microsoft.com/office/drawing/2014/main" id="{E43C8400-F079-E315-9829-1CF2874A380A}"/>
              </a:ext>
            </a:extLst>
          </p:cNvPr>
          <p:cNvPicPr>
            <a:picLocks noChangeAspect="1"/>
          </p:cNvPicPr>
          <p:nvPr/>
        </p:nvPicPr>
        <p:blipFill>
          <a:blip r:embed="rId4"/>
          <a:stretch>
            <a:fillRect/>
          </a:stretch>
        </p:blipFill>
        <p:spPr>
          <a:xfrm>
            <a:off x="5156834" y="1146289"/>
            <a:ext cx="2734705" cy="503762"/>
          </a:xfrm>
          <a:prstGeom prst="rect">
            <a:avLst/>
          </a:prstGeom>
        </p:spPr>
      </p:pic>
      <p:sp>
        <p:nvSpPr>
          <p:cNvPr id="6" name="文本框 5">
            <a:extLst>
              <a:ext uri="{FF2B5EF4-FFF2-40B4-BE49-F238E27FC236}">
                <a16:creationId xmlns:a16="http://schemas.microsoft.com/office/drawing/2014/main" id="{A56D78BB-AE40-4058-4FAE-42AF2C6B3CC9}"/>
              </a:ext>
            </a:extLst>
          </p:cNvPr>
          <p:cNvSpPr txBox="1"/>
          <p:nvPr/>
        </p:nvSpPr>
        <p:spPr>
          <a:xfrm>
            <a:off x="393575" y="4155795"/>
            <a:ext cx="5214120" cy="369332"/>
          </a:xfrm>
          <a:prstGeom prst="rect">
            <a:avLst/>
          </a:prstGeom>
          <a:noFill/>
        </p:spPr>
        <p:txBody>
          <a:bodyPr wrap="none" rtlCol="0">
            <a:spAutoFit/>
          </a:bodyPr>
          <a:lstStyle/>
          <a:p>
            <a:r>
              <a:rPr lang="en-US" altLang="zh-CN" dirty="0"/>
              <a:t>You can see it does not fill zero for unconfigured cells.</a:t>
            </a:r>
            <a:endParaRPr lang="zh-CN" altLang="en-US" dirty="0"/>
          </a:p>
        </p:txBody>
      </p:sp>
      <p:cxnSp>
        <p:nvCxnSpPr>
          <p:cNvPr id="8" name="直接箭头连接符 7">
            <a:extLst>
              <a:ext uri="{FF2B5EF4-FFF2-40B4-BE49-F238E27FC236}">
                <a16:creationId xmlns:a16="http://schemas.microsoft.com/office/drawing/2014/main" id="{076C5649-22D6-8659-E362-E6C3BCC6A20D}"/>
              </a:ext>
            </a:extLst>
          </p:cNvPr>
          <p:cNvCxnSpPr>
            <a:stCxn id="6" idx="0"/>
          </p:cNvCxnSpPr>
          <p:nvPr/>
        </p:nvCxnSpPr>
        <p:spPr>
          <a:xfrm flipH="1" flipV="1">
            <a:off x="1763949" y="1588851"/>
            <a:ext cx="1236686" cy="2566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419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88E3D1-FD75-286B-6A63-2FBDA5BEAB40}"/>
              </a:ext>
            </a:extLst>
          </p:cNvPr>
          <p:cNvSpPr txBox="1"/>
          <p:nvPr/>
        </p:nvSpPr>
        <p:spPr>
          <a:xfrm>
            <a:off x="284753" y="323244"/>
            <a:ext cx="3713581"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Advanced Features of </a:t>
            </a:r>
            <a:r>
              <a:rPr lang="en-US" altLang="zh-CN" b="1" dirty="0" err="1">
                <a:latin typeface="Times New Roman" panose="02020603050405020304" pitchFamily="18" charset="0"/>
                <a:cs typeface="Times New Roman" panose="02020603050405020304" pitchFamily="18" charset="0"/>
              </a:rPr>
              <a:t>AequilibraE</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AA304F-7D47-4EFB-0067-1E932D3A8613}"/>
              </a:ext>
            </a:extLst>
          </p:cNvPr>
          <p:cNvSpPr txBox="1"/>
          <p:nvPr/>
        </p:nvSpPr>
        <p:spPr>
          <a:xfrm>
            <a:off x="284753" y="996411"/>
            <a:ext cx="8429799" cy="5078313"/>
          </a:xfrm>
          <a:prstGeom prst="rect">
            <a:avLst/>
          </a:prstGeom>
          <a:noFill/>
        </p:spPr>
        <p:txBody>
          <a:bodyPr wrap="square">
            <a:spAutoFit/>
          </a:bodyPr>
          <a:lstStyle/>
          <a:p>
            <a:pPr algn="l"/>
            <a:r>
              <a:rPr lang="en-US" b="1" dirty="0">
                <a:solidFill>
                  <a:srgbClr val="404040"/>
                </a:solidFill>
                <a:latin typeface="Times New Roman" panose="02020603050405020304" pitchFamily="18" charset="0"/>
                <a:cs typeface="Times New Roman" panose="02020603050405020304" pitchFamily="18" charset="0"/>
              </a:rPr>
              <a:t>Open Street Maps (OSM) Projects: </a:t>
            </a:r>
            <a:r>
              <a:rPr lang="en-US" dirty="0">
                <a:solidFill>
                  <a:srgbClr val="404040"/>
                </a:solidFill>
                <a:latin typeface="Times New Roman" panose="02020603050405020304" pitchFamily="18" charset="0"/>
                <a:cs typeface="Times New Roman" panose="02020603050405020304" pitchFamily="18" charset="0"/>
              </a:rPr>
              <a:t>Despite certain integration difficulties with </a:t>
            </a:r>
            <a:r>
              <a:rPr lang="en-US" dirty="0" err="1">
                <a:solidFill>
                  <a:srgbClr val="404040"/>
                </a:solidFill>
                <a:latin typeface="Times New Roman" panose="02020603050405020304" pitchFamily="18" charset="0"/>
                <a:cs typeface="Times New Roman" panose="02020603050405020304" pitchFamily="18" charset="0"/>
              </a:rPr>
              <a:t>OSMNx</a:t>
            </a:r>
            <a:r>
              <a:rPr lang="en-US" dirty="0">
                <a:solidFill>
                  <a:srgbClr val="404040"/>
                </a:solidFill>
                <a:latin typeface="Times New Roman" panose="02020603050405020304" pitchFamily="18" charset="0"/>
                <a:cs typeface="Times New Roman" panose="02020603050405020304" pitchFamily="18" charset="0"/>
              </a:rPr>
              <a:t> due to its dependencies, </a:t>
            </a:r>
            <a:r>
              <a:rPr lang="en-US" dirty="0" err="1">
                <a:solidFill>
                  <a:srgbClr val="404040"/>
                </a:solidFill>
                <a:latin typeface="Times New Roman" panose="02020603050405020304" pitchFamily="18" charset="0"/>
                <a:cs typeface="Times New Roman" panose="02020603050405020304" pitchFamily="18" charset="0"/>
              </a:rPr>
              <a:t>AequilibraE</a:t>
            </a:r>
            <a:r>
              <a:rPr lang="en-US" dirty="0">
                <a:solidFill>
                  <a:srgbClr val="404040"/>
                </a:solidFill>
                <a:latin typeface="Times New Roman" panose="02020603050405020304" pitchFamily="18" charset="0"/>
                <a:cs typeface="Times New Roman" panose="02020603050405020304" pitchFamily="18" charset="0"/>
              </a:rPr>
              <a:t> skillfully handles OSM data, effortlessly transforming it into an efficient </a:t>
            </a:r>
            <a:r>
              <a:rPr lang="en-US" dirty="0" err="1">
                <a:solidFill>
                  <a:srgbClr val="404040"/>
                </a:solidFill>
                <a:latin typeface="Times New Roman" panose="02020603050405020304" pitchFamily="18" charset="0"/>
                <a:cs typeface="Times New Roman" panose="02020603050405020304" pitchFamily="18" charset="0"/>
              </a:rPr>
              <a:t>TranspoNet</a:t>
            </a:r>
            <a:r>
              <a:rPr lang="en-US" dirty="0">
                <a:solidFill>
                  <a:srgbClr val="404040"/>
                </a:solidFill>
                <a:latin typeface="Times New Roman" panose="02020603050405020304" pitchFamily="18" charset="0"/>
                <a:cs typeface="Times New Roman" panose="02020603050405020304" pitchFamily="18" charset="0"/>
              </a:rPr>
              <a:t> format. </a:t>
            </a:r>
          </a:p>
          <a:p>
            <a:pPr algn="l"/>
            <a:r>
              <a:rPr lang="en-US" b="1" dirty="0">
                <a:solidFill>
                  <a:srgbClr val="404040"/>
                </a:solidFill>
                <a:latin typeface="Times New Roman" panose="02020603050405020304" pitchFamily="18" charset="0"/>
                <a:cs typeface="Times New Roman" panose="02020603050405020304" pitchFamily="18" charset="0"/>
              </a:rPr>
              <a:t>GMNS Format Compatibility</a:t>
            </a:r>
            <a:r>
              <a:rPr lang="en-US" dirty="0">
                <a:solidFill>
                  <a:srgbClr val="404040"/>
                </a:solidFill>
                <a:latin typeface="Times New Roman" panose="02020603050405020304" pitchFamily="18" charset="0"/>
                <a:cs typeface="Times New Roman" panose="02020603050405020304" pitchFamily="18" charset="0"/>
              </a:rPr>
              <a:t>: The library supports users to import from the General Modeling Network Specification (GMNS), facilitating interoperability among various transportation software applications. </a:t>
            </a:r>
            <a:r>
              <a:rPr lang="en-US" dirty="0" err="1">
                <a:solidFill>
                  <a:srgbClr val="404040"/>
                </a:solidFill>
                <a:latin typeface="Times New Roman" panose="02020603050405020304" pitchFamily="18" charset="0"/>
                <a:cs typeface="Times New Roman" panose="02020603050405020304" pitchFamily="18" charset="0"/>
              </a:rPr>
              <a:t>AequilibraE's</a:t>
            </a:r>
            <a:r>
              <a:rPr lang="en-US" dirty="0">
                <a:solidFill>
                  <a:srgbClr val="404040"/>
                </a:solidFill>
                <a:latin typeface="Times New Roman" panose="02020603050405020304" pitchFamily="18" charset="0"/>
                <a:cs typeface="Times New Roman" panose="02020603050405020304" pitchFamily="18" charset="0"/>
              </a:rPr>
              <a:t> models can also be exported in the GMNS format, making data exchange and integration with other software solutions seamless. </a:t>
            </a:r>
          </a:p>
          <a:p>
            <a:pPr algn="l"/>
            <a:r>
              <a:rPr lang="en-US" b="1" dirty="0">
                <a:solidFill>
                  <a:srgbClr val="404040"/>
                </a:solidFill>
                <a:latin typeface="Times New Roman" panose="02020603050405020304" pitchFamily="18" charset="0"/>
                <a:cs typeface="Times New Roman" panose="02020603050405020304" pitchFamily="18" charset="0"/>
              </a:rPr>
              <a:t>Customizable VDF Parameters: </a:t>
            </a:r>
            <a:r>
              <a:rPr lang="en-US" dirty="0" err="1">
                <a:solidFill>
                  <a:srgbClr val="404040"/>
                </a:solidFill>
                <a:latin typeface="Times New Roman" panose="02020603050405020304" pitchFamily="18" charset="0"/>
                <a:cs typeface="Times New Roman" panose="02020603050405020304" pitchFamily="18" charset="0"/>
              </a:rPr>
              <a:t>AequilibraE</a:t>
            </a:r>
            <a:r>
              <a:rPr lang="en-US" dirty="0">
                <a:solidFill>
                  <a:srgbClr val="404040"/>
                </a:solidFill>
                <a:latin typeface="Times New Roman" panose="02020603050405020304" pitchFamily="18" charset="0"/>
                <a:cs typeface="Times New Roman" panose="02020603050405020304" pitchFamily="18" charset="0"/>
              </a:rPr>
              <a:t> allows users to adjust Volume-Delay Function (VDF) parameters according to individual or overall network link requirements, enhancing the accuracy of the modeling process. It provides an array of VDF functions essential for evaluating the impact of traffic flow on link delays. </a:t>
            </a:r>
          </a:p>
          <a:p>
            <a:r>
              <a:rPr lang="en-US" b="1" dirty="0">
                <a:solidFill>
                  <a:srgbClr val="404040"/>
                </a:solidFill>
                <a:latin typeface="Times New Roman" panose="02020603050405020304" pitchFamily="18" charset="0"/>
                <a:cs typeface="Times New Roman" panose="02020603050405020304" pitchFamily="18" charset="0"/>
              </a:rPr>
              <a:t>Multi-class Equilibrium Assignment: </a:t>
            </a:r>
            <a:r>
              <a:rPr lang="en-US" dirty="0">
                <a:solidFill>
                  <a:srgbClr val="404040"/>
                </a:solidFill>
                <a:latin typeface="Times New Roman" panose="02020603050405020304" pitchFamily="18" charset="0"/>
                <a:cs typeface="Times New Roman" panose="02020603050405020304" pitchFamily="18" charset="0"/>
              </a:rPr>
              <a:t>With </a:t>
            </a:r>
            <a:r>
              <a:rPr lang="en-US" dirty="0" err="1">
                <a:solidFill>
                  <a:srgbClr val="404040"/>
                </a:solidFill>
                <a:latin typeface="Times New Roman" panose="02020603050405020304" pitchFamily="18" charset="0"/>
                <a:cs typeface="Times New Roman" panose="02020603050405020304" pitchFamily="18" charset="0"/>
              </a:rPr>
              <a:t>AequilibraE</a:t>
            </a:r>
            <a:r>
              <a:rPr lang="en-US" dirty="0">
                <a:solidFill>
                  <a:srgbClr val="404040"/>
                </a:solidFill>
                <a:latin typeface="Times New Roman" panose="02020603050405020304" pitchFamily="18" charset="0"/>
                <a:cs typeface="Times New Roman" panose="02020603050405020304" pitchFamily="18" charset="0"/>
              </a:rPr>
              <a:t>, users have access to an advanced feature that facilitates complex multi-class traffic assignments. This feature adheres to stringent technical specifications for formulating the multi-class equilibrium assignment as a constrained convex optimization problem. It supports several algorithms, including the Method of Successive Averages and various versions of Frank-Wolfe algorithms.</a:t>
            </a:r>
            <a:endParaRPr lang="en-US" altLang="zh-CN"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948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88E3D1-FD75-286B-6A63-2FBDA5BEAB40}"/>
              </a:ext>
            </a:extLst>
          </p:cNvPr>
          <p:cNvSpPr txBox="1"/>
          <p:nvPr/>
        </p:nvSpPr>
        <p:spPr>
          <a:xfrm>
            <a:off x="284753" y="323244"/>
            <a:ext cx="277101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References of </a:t>
            </a:r>
            <a:r>
              <a:rPr lang="en-US" altLang="zh-CN" b="1" dirty="0" err="1">
                <a:latin typeface="Times New Roman" panose="02020603050405020304" pitchFamily="18" charset="0"/>
                <a:cs typeface="Times New Roman" panose="02020603050405020304" pitchFamily="18" charset="0"/>
              </a:rPr>
              <a:t>AequilibraE</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73AA304F-7D47-4EFB-0067-1E932D3A8613}"/>
              </a:ext>
            </a:extLst>
          </p:cNvPr>
          <p:cNvSpPr txBox="1"/>
          <p:nvPr/>
        </p:nvSpPr>
        <p:spPr>
          <a:xfrm>
            <a:off x="284753" y="996411"/>
            <a:ext cx="8429799" cy="2031325"/>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Camargo P (2015) </a:t>
            </a:r>
            <a:r>
              <a:rPr lang="en-US" sz="1800" b="0" i="0" u="none" strike="noStrike" dirty="0" err="1">
                <a:solidFill>
                  <a:srgbClr val="000000"/>
                </a:solidFill>
                <a:effectLst/>
                <a:latin typeface="Calibri" panose="020F0502020204030204" pitchFamily="34" charset="0"/>
              </a:rPr>
              <a:t>AequilibraE</a:t>
            </a:r>
            <a:r>
              <a:rPr lang="en-US" sz="1800" b="0" i="0" u="none" strike="noStrike" dirty="0">
                <a:solidFill>
                  <a:srgbClr val="000000"/>
                </a:solidFill>
                <a:effectLst/>
                <a:latin typeface="Calibri" panose="020F0502020204030204" pitchFamily="34" charset="0"/>
              </a:rPr>
              <a:t>: a free QGIS add-on for transportation modeling. Foss4g North America</a:t>
            </a:r>
            <a:endParaRPr lang="en-US" sz="180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QGIS package: </a:t>
            </a:r>
            <a:r>
              <a:rPr lang="en-US" sz="1800" b="0" i="0" u="sng" strike="noStrike" dirty="0">
                <a:solidFill>
                  <a:srgbClr val="0000FF"/>
                </a:solidFill>
                <a:effectLst/>
                <a:latin typeface="Calibri" panose="020F0502020204030204" pitchFamily="34" charset="0"/>
                <a:hlinkClick r:id="rId2"/>
              </a:rPr>
              <a:t>http://www.aequilibrae.com/qgis</a:t>
            </a: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err="1">
                <a:solidFill>
                  <a:srgbClr val="000000"/>
                </a:solidFill>
                <a:effectLst/>
                <a:latin typeface="Calibri" panose="020F0502020204030204" pitchFamily="34" charset="0"/>
              </a:rPr>
              <a:t>PyPI</a:t>
            </a:r>
            <a:r>
              <a:rPr lang="en-US" sz="1800" b="0" i="0" u="none" strike="noStrike" dirty="0">
                <a:solidFill>
                  <a:srgbClr val="000000"/>
                </a:solidFill>
                <a:effectLst/>
                <a:latin typeface="Calibri" panose="020F0502020204030204" pitchFamily="34" charset="0"/>
              </a:rPr>
              <a:t> link: https://pypi.org/project/aequilibrae  </a:t>
            </a:r>
            <a:endParaRPr lang="en-US" sz="1800" b="0" i="0" u="none" strike="noStrike" dirty="0">
              <a:solidFill>
                <a:srgbClr val="000000"/>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Google </a:t>
            </a:r>
            <a:r>
              <a:rPr lang="en-US" sz="1800" b="0" i="0" u="none" strike="noStrike" dirty="0" err="1">
                <a:solidFill>
                  <a:srgbClr val="000000"/>
                </a:solidFill>
                <a:effectLst/>
                <a:latin typeface="Calibri" panose="020F0502020204030204" pitchFamily="34" charset="0"/>
              </a:rPr>
              <a:t>Colab</a:t>
            </a:r>
            <a:r>
              <a:rPr lang="en-US" sz="1800" b="0" i="0" u="none" strike="noStrike" dirty="0">
                <a:solidFill>
                  <a:srgbClr val="000000"/>
                </a:solidFill>
                <a:effectLst/>
                <a:latin typeface="Calibri" panose="020F0502020204030204" pitchFamily="34" charset="0"/>
              </a:rPr>
              <a:t> notebook: </a:t>
            </a:r>
            <a:r>
              <a:rPr lang="en-US" sz="1800" b="0" i="0" u="sng" strike="noStrike" dirty="0">
                <a:solidFill>
                  <a:srgbClr val="0000FF"/>
                </a:solidFill>
                <a:effectLst/>
                <a:latin typeface="Calibri" panose="020F0502020204030204" pitchFamily="34" charset="0"/>
                <a:hlinkClick r:id="rId3"/>
              </a:rPr>
              <a:t>https://colab.research.google.com/github/outerl/AequilibraE-demo/blob/main/basic_aequilibrae_demo.ipynb</a:t>
            </a:r>
            <a:endParaRPr lang="en-US" sz="1800" b="0" i="0" u="none" strike="noStrike" dirty="0">
              <a:solidFill>
                <a:srgbClr val="000000"/>
              </a:solidFill>
              <a:effectLst/>
              <a:latin typeface="Noto Sans Symbols"/>
            </a:endParaRPr>
          </a:p>
          <a:p>
            <a:r>
              <a:rPr lang="en-US" sz="1800" b="0" i="0" u="none" strike="noStrike" dirty="0">
                <a:solidFill>
                  <a:srgbClr val="000000"/>
                </a:solidFill>
                <a:effectLst/>
                <a:latin typeface="Calibri" panose="020F0502020204030204" pitchFamily="34" charset="0"/>
              </a:rPr>
              <a:t>Python package download statistics: </a:t>
            </a:r>
            <a:r>
              <a:rPr lang="en-US" sz="1800" b="0" i="0" u="sng" strike="noStrike" dirty="0" err="1">
                <a:solidFill>
                  <a:srgbClr val="0000FF"/>
                </a:solidFill>
                <a:effectLst/>
                <a:latin typeface="Calibri" panose="020F0502020204030204" pitchFamily="34" charset="0"/>
                <a:hlinkClick r:id="rId4"/>
              </a:rPr>
              <a:t>PePy</a:t>
            </a:r>
            <a:r>
              <a:rPr lang="en-US" sz="1800" b="0" i="0" u="sng" strike="noStrike" dirty="0">
                <a:solidFill>
                  <a:srgbClr val="0000FF"/>
                </a:solidFill>
                <a:effectLst/>
                <a:latin typeface="Calibri" panose="020F0502020204030204" pitchFamily="34" charset="0"/>
                <a:hlinkClick r:id="rId4"/>
              </a:rPr>
              <a:t> - </a:t>
            </a:r>
            <a:r>
              <a:rPr lang="en-US" sz="1800" b="0" i="0" u="sng" strike="noStrike" dirty="0" err="1">
                <a:solidFill>
                  <a:srgbClr val="0000FF"/>
                </a:solidFill>
                <a:effectLst/>
                <a:latin typeface="Calibri" panose="020F0502020204030204" pitchFamily="34" charset="0"/>
                <a:hlinkClick r:id="rId4"/>
              </a:rPr>
              <a:t>aequilibrae</a:t>
            </a:r>
            <a:r>
              <a:rPr lang="en-US" sz="1800" b="0" i="0" u="sng" strike="noStrike" dirty="0">
                <a:solidFill>
                  <a:srgbClr val="0000FF"/>
                </a:solidFill>
                <a:effectLst/>
                <a:latin typeface="Calibri" panose="020F0502020204030204" pitchFamily="34" charset="0"/>
                <a:hlinkClick r:id="rId4"/>
              </a:rPr>
              <a:t> Download Stats</a:t>
            </a:r>
            <a:endParaRPr lang="en-US" altLang="zh-CN"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033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E088A-6A9B-B27A-4DE8-2AAC7CFD9B42}"/>
              </a:ext>
            </a:extLst>
          </p:cNvPr>
          <p:cNvSpPr txBox="1"/>
          <p:nvPr/>
        </p:nvSpPr>
        <p:spPr>
          <a:xfrm>
            <a:off x="284753" y="323244"/>
            <a:ext cx="282647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Installation of </a:t>
            </a:r>
            <a:r>
              <a:rPr lang="en-US" altLang="zh-CN" b="1" dirty="0" err="1">
                <a:latin typeface="Times New Roman" panose="02020603050405020304" pitchFamily="18" charset="0"/>
                <a:cs typeface="Times New Roman" panose="02020603050405020304" pitchFamily="18" charset="0"/>
              </a:rPr>
              <a:t>AequilibraE</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FA2EA5-86AA-7D68-D12A-37D5E134E58C}"/>
              </a:ext>
            </a:extLst>
          </p:cNvPr>
          <p:cNvSpPr txBox="1"/>
          <p:nvPr/>
        </p:nvSpPr>
        <p:spPr>
          <a:xfrm>
            <a:off x="325095" y="957671"/>
            <a:ext cx="4597102" cy="369332"/>
          </a:xfrm>
          <a:prstGeom prst="rect">
            <a:avLst/>
          </a:prstGeom>
          <a:noFill/>
        </p:spPr>
        <p:txBody>
          <a:bodyPr wrap="square">
            <a:spAutoFit/>
          </a:bodyPr>
          <a:lstStyle/>
          <a:p>
            <a:pPr algn="l"/>
            <a:r>
              <a:rPr lang="en-US" altLang="zh-CN" dirty="0">
                <a:solidFill>
                  <a:srgbClr val="404040"/>
                </a:solidFill>
                <a:latin typeface="Times New Roman" panose="02020603050405020304" pitchFamily="18" charset="0"/>
                <a:cs typeface="Times New Roman" panose="02020603050405020304" pitchFamily="18" charset="0"/>
              </a:rPr>
              <a:t>First of all, install open-source software: QGIS.</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3E6A2C8-0F89-1BC9-42C7-AA8D717DCDA0}"/>
              </a:ext>
            </a:extLst>
          </p:cNvPr>
          <p:cNvPicPr>
            <a:picLocks noChangeAspect="1"/>
          </p:cNvPicPr>
          <p:nvPr/>
        </p:nvPicPr>
        <p:blipFill>
          <a:blip r:embed="rId2"/>
          <a:stretch>
            <a:fillRect/>
          </a:stretch>
        </p:blipFill>
        <p:spPr>
          <a:xfrm>
            <a:off x="374977" y="1592098"/>
            <a:ext cx="3141110" cy="1109125"/>
          </a:xfrm>
          <a:prstGeom prst="rect">
            <a:avLst/>
          </a:prstGeom>
        </p:spPr>
      </p:pic>
      <p:sp>
        <p:nvSpPr>
          <p:cNvPr id="5" name="文本框 4">
            <a:extLst>
              <a:ext uri="{FF2B5EF4-FFF2-40B4-BE49-F238E27FC236}">
                <a16:creationId xmlns:a16="http://schemas.microsoft.com/office/drawing/2014/main" id="{D21E73D5-7E4B-A52B-1E2E-44E61FC50DDC}"/>
              </a:ext>
            </a:extLst>
          </p:cNvPr>
          <p:cNvSpPr txBox="1"/>
          <p:nvPr/>
        </p:nvSpPr>
        <p:spPr>
          <a:xfrm>
            <a:off x="284753" y="2919416"/>
            <a:ext cx="8171826" cy="369332"/>
          </a:xfrm>
          <a:prstGeom prst="rect">
            <a:avLst/>
          </a:prstGeom>
          <a:noFill/>
        </p:spPr>
        <p:txBody>
          <a:bodyPr wrap="square">
            <a:spAutoFit/>
          </a:bodyPr>
          <a:lstStyle/>
          <a:p>
            <a:pPr algn="l"/>
            <a:r>
              <a:rPr lang="en-US" altLang="zh-CN" dirty="0">
                <a:solidFill>
                  <a:srgbClr val="404040"/>
                </a:solidFill>
                <a:latin typeface="Times New Roman" panose="02020603050405020304" pitchFamily="18" charset="0"/>
                <a:cs typeface="Times New Roman" panose="02020603050405020304" pitchFamily="18" charset="0"/>
              </a:rPr>
              <a:t>In my computer, the version is 3.12.3. My computer’s operating system is Windows 10.</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864113D-E4B5-BC61-D982-BB82C306DFD9}"/>
              </a:ext>
            </a:extLst>
          </p:cNvPr>
          <p:cNvSpPr txBox="1"/>
          <p:nvPr/>
        </p:nvSpPr>
        <p:spPr>
          <a:xfrm>
            <a:off x="284753" y="3569253"/>
            <a:ext cx="7516830" cy="369332"/>
          </a:xfrm>
          <a:prstGeom prst="rect">
            <a:avLst/>
          </a:prstGeom>
          <a:noFill/>
        </p:spPr>
        <p:txBody>
          <a:bodyPr wrap="square">
            <a:spAutoFit/>
          </a:bodyPr>
          <a:lstStyle/>
          <a:p>
            <a:pPr algn="l"/>
            <a:r>
              <a:rPr lang="en-US" altLang="zh-CN" dirty="0">
                <a:solidFill>
                  <a:srgbClr val="404040"/>
                </a:solidFill>
                <a:latin typeface="Times New Roman" panose="02020603050405020304" pitchFamily="18" charset="0"/>
                <a:cs typeface="Times New Roman" panose="02020603050405020304" pitchFamily="18" charset="0"/>
              </a:rPr>
              <a:t>Then, install </a:t>
            </a:r>
            <a:r>
              <a:rPr lang="en-US" altLang="zh-CN" dirty="0" err="1">
                <a:solidFill>
                  <a:srgbClr val="404040"/>
                </a:solidFill>
                <a:latin typeface="Times New Roman" panose="02020603050405020304" pitchFamily="18" charset="0"/>
                <a:cs typeface="Times New Roman" panose="02020603050405020304" pitchFamily="18" charset="0"/>
              </a:rPr>
              <a:t>AequilibraE</a:t>
            </a:r>
            <a:r>
              <a:rPr lang="en-US" altLang="zh-CN" dirty="0">
                <a:solidFill>
                  <a:srgbClr val="404040"/>
                </a:solidFill>
                <a:latin typeface="Times New Roman" panose="02020603050405020304" pitchFamily="18" charset="0"/>
                <a:cs typeface="Times New Roman" panose="02020603050405020304" pitchFamily="18" charset="0"/>
              </a:rPr>
              <a:t> as a plugin according to this step-by-step tutorial:</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0B51E09-ED59-8B0F-063F-A9A49F8A3F8A}"/>
              </a:ext>
            </a:extLst>
          </p:cNvPr>
          <p:cNvSpPr txBox="1"/>
          <p:nvPr/>
        </p:nvSpPr>
        <p:spPr>
          <a:xfrm>
            <a:off x="284753" y="4108970"/>
            <a:ext cx="5623179"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http://www.aequilibrae.com/qgis/V.0.6.1/installation.html</a:t>
            </a:r>
            <a:endParaRPr lang="zh-CN" alt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981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7AE088A-6A9B-B27A-4DE8-2AAC7CFD9B42}"/>
              </a:ext>
            </a:extLst>
          </p:cNvPr>
          <p:cNvSpPr txBox="1"/>
          <p:nvPr/>
        </p:nvSpPr>
        <p:spPr>
          <a:xfrm>
            <a:off x="284753" y="323244"/>
            <a:ext cx="282647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Installation of </a:t>
            </a:r>
            <a:r>
              <a:rPr lang="en-US" altLang="zh-CN" b="1" dirty="0" err="1">
                <a:latin typeface="Times New Roman" panose="02020603050405020304" pitchFamily="18" charset="0"/>
                <a:cs typeface="Times New Roman" panose="02020603050405020304" pitchFamily="18" charset="0"/>
              </a:rPr>
              <a:t>AequilibraE</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9FA2EA5-86AA-7D68-D12A-37D5E134E58C}"/>
              </a:ext>
            </a:extLst>
          </p:cNvPr>
          <p:cNvSpPr txBox="1"/>
          <p:nvPr/>
        </p:nvSpPr>
        <p:spPr>
          <a:xfrm>
            <a:off x="325095" y="957671"/>
            <a:ext cx="4597102" cy="369332"/>
          </a:xfrm>
          <a:prstGeom prst="rect">
            <a:avLst/>
          </a:prstGeom>
          <a:noFill/>
        </p:spPr>
        <p:txBody>
          <a:bodyPr wrap="square">
            <a:spAutoFit/>
          </a:bodyPr>
          <a:lstStyle/>
          <a:p>
            <a:pPr algn="l"/>
            <a:r>
              <a:rPr lang="en-US" altLang="zh-CN" dirty="0">
                <a:solidFill>
                  <a:srgbClr val="404040"/>
                </a:solidFill>
                <a:latin typeface="Times New Roman" panose="02020603050405020304" pitchFamily="18" charset="0"/>
                <a:cs typeface="Times New Roman" panose="02020603050405020304" pitchFamily="18" charset="0"/>
              </a:rPr>
              <a:t>First of all, install open-source software: QGIS.</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3E6A2C8-0F89-1BC9-42C7-AA8D717DCDA0}"/>
              </a:ext>
            </a:extLst>
          </p:cNvPr>
          <p:cNvPicPr>
            <a:picLocks noChangeAspect="1"/>
          </p:cNvPicPr>
          <p:nvPr/>
        </p:nvPicPr>
        <p:blipFill>
          <a:blip r:embed="rId2"/>
          <a:stretch>
            <a:fillRect/>
          </a:stretch>
        </p:blipFill>
        <p:spPr>
          <a:xfrm>
            <a:off x="374977" y="1592098"/>
            <a:ext cx="3141110" cy="1109125"/>
          </a:xfrm>
          <a:prstGeom prst="rect">
            <a:avLst/>
          </a:prstGeom>
        </p:spPr>
      </p:pic>
      <p:sp>
        <p:nvSpPr>
          <p:cNvPr id="5" name="文本框 4">
            <a:extLst>
              <a:ext uri="{FF2B5EF4-FFF2-40B4-BE49-F238E27FC236}">
                <a16:creationId xmlns:a16="http://schemas.microsoft.com/office/drawing/2014/main" id="{D21E73D5-7E4B-A52B-1E2E-44E61FC50DDC}"/>
              </a:ext>
            </a:extLst>
          </p:cNvPr>
          <p:cNvSpPr txBox="1"/>
          <p:nvPr/>
        </p:nvSpPr>
        <p:spPr>
          <a:xfrm>
            <a:off x="284753" y="2919416"/>
            <a:ext cx="8171826" cy="369332"/>
          </a:xfrm>
          <a:prstGeom prst="rect">
            <a:avLst/>
          </a:prstGeom>
          <a:noFill/>
        </p:spPr>
        <p:txBody>
          <a:bodyPr wrap="square">
            <a:spAutoFit/>
          </a:bodyPr>
          <a:lstStyle/>
          <a:p>
            <a:pPr algn="l"/>
            <a:r>
              <a:rPr lang="en-US" altLang="zh-CN" dirty="0">
                <a:solidFill>
                  <a:srgbClr val="404040"/>
                </a:solidFill>
                <a:latin typeface="Times New Roman" panose="02020603050405020304" pitchFamily="18" charset="0"/>
                <a:cs typeface="Times New Roman" panose="02020603050405020304" pitchFamily="18" charset="0"/>
              </a:rPr>
              <a:t>In my computer, the version is 3.12.3. My computer’s operating system is Windows 10.</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864113D-E4B5-BC61-D982-BB82C306DFD9}"/>
              </a:ext>
            </a:extLst>
          </p:cNvPr>
          <p:cNvSpPr txBox="1"/>
          <p:nvPr/>
        </p:nvSpPr>
        <p:spPr>
          <a:xfrm>
            <a:off x="284753" y="3569253"/>
            <a:ext cx="7516830" cy="369332"/>
          </a:xfrm>
          <a:prstGeom prst="rect">
            <a:avLst/>
          </a:prstGeom>
          <a:noFill/>
        </p:spPr>
        <p:txBody>
          <a:bodyPr wrap="square">
            <a:spAutoFit/>
          </a:bodyPr>
          <a:lstStyle/>
          <a:p>
            <a:pPr algn="l"/>
            <a:r>
              <a:rPr lang="en-US" altLang="zh-CN" dirty="0">
                <a:solidFill>
                  <a:srgbClr val="404040"/>
                </a:solidFill>
                <a:latin typeface="Times New Roman" panose="02020603050405020304" pitchFamily="18" charset="0"/>
                <a:cs typeface="Times New Roman" panose="02020603050405020304" pitchFamily="18" charset="0"/>
              </a:rPr>
              <a:t>Then, install </a:t>
            </a:r>
            <a:r>
              <a:rPr lang="en-US" altLang="zh-CN" dirty="0" err="1">
                <a:solidFill>
                  <a:srgbClr val="404040"/>
                </a:solidFill>
                <a:latin typeface="Times New Roman" panose="02020603050405020304" pitchFamily="18" charset="0"/>
                <a:cs typeface="Times New Roman" panose="02020603050405020304" pitchFamily="18" charset="0"/>
              </a:rPr>
              <a:t>AequilibraE</a:t>
            </a:r>
            <a:r>
              <a:rPr lang="en-US" altLang="zh-CN" dirty="0">
                <a:solidFill>
                  <a:srgbClr val="404040"/>
                </a:solidFill>
                <a:latin typeface="Times New Roman" panose="02020603050405020304" pitchFamily="18" charset="0"/>
                <a:cs typeface="Times New Roman" panose="02020603050405020304" pitchFamily="18" charset="0"/>
              </a:rPr>
              <a:t> as a plugin according to this step-by-step tutorial:</a:t>
            </a:r>
            <a:endParaRPr lang="en-US" altLang="zh-CN" b="0" i="0" dirty="0">
              <a:solidFill>
                <a:srgbClr val="404040"/>
              </a:solidFill>
              <a:effectLst/>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E0B51E09-ED59-8B0F-063F-A9A49F8A3F8A}"/>
              </a:ext>
            </a:extLst>
          </p:cNvPr>
          <p:cNvSpPr txBox="1"/>
          <p:nvPr/>
        </p:nvSpPr>
        <p:spPr>
          <a:xfrm>
            <a:off x="284753" y="4108970"/>
            <a:ext cx="5623179"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http://www.aequilibrae.com/qgis/V.0.6.1/installation.html</a:t>
            </a:r>
            <a:endParaRPr lang="zh-CN" alt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255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910F24-CCBD-4AED-260D-F2085FA6434A}"/>
              </a:ext>
            </a:extLst>
          </p:cNvPr>
          <p:cNvSpPr txBox="1"/>
          <p:nvPr/>
        </p:nvSpPr>
        <p:spPr>
          <a:xfrm>
            <a:off x="284753" y="323244"/>
            <a:ext cx="2736647"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Sample data downloading</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A2D20677-BF6E-C18D-CBCB-A559D25B4C20}"/>
              </a:ext>
            </a:extLst>
          </p:cNvPr>
          <p:cNvSpPr txBox="1"/>
          <p:nvPr/>
        </p:nvSpPr>
        <p:spPr>
          <a:xfrm>
            <a:off x="284753" y="1344738"/>
            <a:ext cx="7023962" cy="369332"/>
          </a:xfrm>
          <a:prstGeom prst="rect">
            <a:avLst/>
          </a:prstGeom>
          <a:noFill/>
        </p:spPr>
        <p:txBody>
          <a:bodyPr wrap="square">
            <a:spAutoFit/>
          </a:bodyPr>
          <a:lstStyle>
            <a:defPPr>
              <a:defRPr lang="en-US"/>
            </a:defPPr>
            <a:lvl1pPr>
              <a:defRPr>
                <a:solidFill>
                  <a:srgbClr val="404040"/>
                </a:solidFill>
                <a:latin typeface="Times New Roman" panose="02020603050405020304" pitchFamily="18" charset="0"/>
                <a:cs typeface="Times New Roman" panose="02020603050405020304" pitchFamily="18" charset="0"/>
              </a:defRPr>
            </a:lvl1pPr>
          </a:lstStyle>
          <a:p>
            <a:r>
              <a:rPr lang="zh-CN" altLang="en-US" dirty="0"/>
              <a:t>http://www.aequilibrae.com/qgis/V.0.6.1/tutorials_and_sample_data.html</a:t>
            </a:r>
          </a:p>
        </p:txBody>
      </p:sp>
      <p:sp>
        <p:nvSpPr>
          <p:cNvPr id="5" name="文本框 4">
            <a:extLst>
              <a:ext uri="{FF2B5EF4-FFF2-40B4-BE49-F238E27FC236}">
                <a16:creationId xmlns:a16="http://schemas.microsoft.com/office/drawing/2014/main" id="{F9AE45F3-9699-611A-9237-95FA1B154BEA}"/>
              </a:ext>
            </a:extLst>
          </p:cNvPr>
          <p:cNvSpPr txBox="1"/>
          <p:nvPr/>
        </p:nvSpPr>
        <p:spPr>
          <a:xfrm>
            <a:off x="284754" y="833991"/>
            <a:ext cx="2627060"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Please enter this website:</a:t>
            </a:r>
            <a:endParaRPr lang="zh-CN" altLang="en-US" dirty="0">
              <a:solidFill>
                <a:srgbClr val="40404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1B8135A-5667-3C0E-CF16-334503493CBC}"/>
              </a:ext>
            </a:extLst>
          </p:cNvPr>
          <p:cNvPicPr>
            <a:picLocks noChangeAspect="1"/>
          </p:cNvPicPr>
          <p:nvPr/>
        </p:nvPicPr>
        <p:blipFill>
          <a:blip r:embed="rId2"/>
          <a:stretch>
            <a:fillRect/>
          </a:stretch>
        </p:blipFill>
        <p:spPr>
          <a:xfrm>
            <a:off x="284753" y="1914312"/>
            <a:ext cx="2819114" cy="2284825"/>
          </a:xfrm>
          <a:prstGeom prst="rect">
            <a:avLst/>
          </a:prstGeom>
        </p:spPr>
      </p:pic>
      <p:sp>
        <p:nvSpPr>
          <p:cNvPr id="7" name="文本框 6">
            <a:extLst>
              <a:ext uri="{FF2B5EF4-FFF2-40B4-BE49-F238E27FC236}">
                <a16:creationId xmlns:a16="http://schemas.microsoft.com/office/drawing/2014/main" id="{2F4AEDC7-A427-EF1A-0889-F321ECC40F53}"/>
              </a:ext>
            </a:extLst>
          </p:cNvPr>
          <p:cNvSpPr txBox="1"/>
          <p:nvPr/>
        </p:nvSpPr>
        <p:spPr>
          <a:xfrm>
            <a:off x="3413075" y="2228671"/>
            <a:ext cx="2627060" cy="1200329"/>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Click these two super links to download Sioux Falls and Chicago regional data.</a:t>
            </a:r>
            <a:endParaRPr lang="zh-CN" alt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844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85D1CD-70AA-ACBE-721A-031F04C473D7}"/>
              </a:ext>
            </a:extLst>
          </p:cNvPr>
          <p:cNvSpPr txBox="1"/>
          <p:nvPr/>
        </p:nvSpPr>
        <p:spPr>
          <a:xfrm>
            <a:off x="284753" y="323244"/>
            <a:ext cx="331372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Getting started with Sioux Falls</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C030D41-B136-7F89-460D-8D059B43F642}"/>
              </a:ext>
            </a:extLst>
          </p:cNvPr>
          <p:cNvSpPr txBox="1"/>
          <p:nvPr/>
        </p:nvSpPr>
        <p:spPr>
          <a:xfrm>
            <a:off x="284753" y="833991"/>
            <a:ext cx="5772335"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The full workflow with Sioux Falls is given in this website:</a:t>
            </a:r>
            <a:endParaRPr lang="zh-CN" altLang="en-US" dirty="0">
              <a:solidFill>
                <a:srgbClr val="40404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96498F5-9F87-5E99-AC16-D3EED9C85B99}"/>
              </a:ext>
            </a:extLst>
          </p:cNvPr>
          <p:cNvSpPr txBox="1"/>
          <p:nvPr/>
        </p:nvSpPr>
        <p:spPr>
          <a:xfrm>
            <a:off x="284753" y="1344738"/>
            <a:ext cx="5448081" cy="369332"/>
          </a:xfrm>
          <a:prstGeom prst="rect">
            <a:avLst/>
          </a:prstGeom>
          <a:noFill/>
        </p:spPr>
        <p:txBody>
          <a:bodyPr wrap="square">
            <a:spAutoFit/>
          </a:bodyPr>
          <a:lstStyle>
            <a:defPPr>
              <a:defRPr lang="en-US"/>
            </a:defPPr>
            <a:lvl1pPr>
              <a:defRPr>
                <a:solidFill>
                  <a:srgbClr val="404040"/>
                </a:solidFill>
                <a:latin typeface="Times New Roman" panose="02020603050405020304" pitchFamily="18" charset="0"/>
                <a:cs typeface="Times New Roman" panose="02020603050405020304" pitchFamily="18" charset="0"/>
              </a:defRPr>
            </a:lvl1pPr>
          </a:lstStyle>
          <a:p>
            <a:r>
              <a:rPr lang="en-US" altLang="zh-CN" dirty="0"/>
              <a:t>http://www.aequilibrae.com/qgis/V.0.6.1/SiouxFalls.html</a:t>
            </a:r>
            <a:endParaRPr lang="zh-CN" altLang="en-US" dirty="0"/>
          </a:p>
        </p:txBody>
      </p:sp>
      <p:sp>
        <p:nvSpPr>
          <p:cNvPr id="5" name="文本框 4">
            <a:extLst>
              <a:ext uri="{FF2B5EF4-FFF2-40B4-BE49-F238E27FC236}">
                <a16:creationId xmlns:a16="http://schemas.microsoft.com/office/drawing/2014/main" id="{70F729EA-09C2-233D-3017-0789D0540C8F}"/>
              </a:ext>
            </a:extLst>
          </p:cNvPr>
          <p:cNvSpPr txBox="1"/>
          <p:nvPr/>
        </p:nvSpPr>
        <p:spPr>
          <a:xfrm>
            <a:off x="284752" y="1991583"/>
            <a:ext cx="5772335" cy="369332"/>
          </a:xfrm>
          <a:prstGeom prst="rect">
            <a:avLst/>
          </a:prstGeom>
          <a:noFill/>
        </p:spPr>
        <p:txBody>
          <a:bodyPr wrap="square">
            <a:spAutoFit/>
          </a:bodyPr>
          <a:lstStyle/>
          <a:p>
            <a:r>
              <a:rPr lang="en-US" altLang="zh-CN" dirty="0">
                <a:solidFill>
                  <a:srgbClr val="404040"/>
                </a:solidFill>
                <a:latin typeface="Times New Roman" panose="02020603050405020304" pitchFamily="18" charset="0"/>
                <a:cs typeface="Times New Roman" panose="02020603050405020304" pitchFamily="18" charset="0"/>
              </a:rPr>
              <a:t>Let us reproduce the steps in this website.</a:t>
            </a:r>
            <a:endParaRPr lang="zh-CN" altLang="en-US" dirty="0">
              <a:solidFill>
                <a:srgbClr val="4040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333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95FDEC1-6BDD-8B53-0382-FC1513C115DB}"/>
              </a:ext>
            </a:extLst>
          </p:cNvPr>
          <p:cNvPicPr>
            <a:picLocks noChangeAspect="1"/>
          </p:cNvPicPr>
          <p:nvPr/>
        </p:nvPicPr>
        <p:blipFill>
          <a:blip r:embed="rId2"/>
          <a:stretch>
            <a:fillRect/>
          </a:stretch>
        </p:blipFill>
        <p:spPr>
          <a:xfrm>
            <a:off x="381985" y="3281190"/>
            <a:ext cx="6031149" cy="2993722"/>
          </a:xfrm>
          <a:prstGeom prst="rect">
            <a:avLst/>
          </a:prstGeom>
        </p:spPr>
      </p:pic>
      <p:sp>
        <p:nvSpPr>
          <p:cNvPr id="3" name="文本框 2">
            <a:extLst>
              <a:ext uri="{FF2B5EF4-FFF2-40B4-BE49-F238E27FC236}">
                <a16:creationId xmlns:a16="http://schemas.microsoft.com/office/drawing/2014/main" id="{A22A9956-27ED-0A91-B760-3AF92A6118AA}"/>
              </a:ext>
            </a:extLst>
          </p:cNvPr>
          <p:cNvSpPr txBox="1"/>
          <p:nvPr/>
        </p:nvSpPr>
        <p:spPr>
          <a:xfrm>
            <a:off x="90198" y="140494"/>
            <a:ext cx="5772335" cy="369332"/>
          </a:xfrm>
          <a:prstGeom prst="rect">
            <a:avLst/>
          </a:prstGeom>
          <a:noFill/>
        </p:spPr>
        <p:txBody>
          <a:bodyPr wrap="square">
            <a:spAutoFit/>
          </a:bodyPr>
          <a:lstStyle/>
          <a:p>
            <a:r>
              <a:rPr lang="en-US" altLang="zh-CN" b="1" dirty="0">
                <a:solidFill>
                  <a:srgbClr val="404040"/>
                </a:solidFill>
                <a:latin typeface="Times New Roman" panose="02020603050405020304" pitchFamily="18" charset="0"/>
                <a:cs typeface="Times New Roman" panose="02020603050405020304" pitchFamily="18" charset="0"/>
              </a:rPr>
              <a:t>Creating a project</a:t>
            </a:r>
            <a:endParaRPr lang="zh-CN" altLang="en-US" b="1" dirty="0">
              <a:solidFill>
                <a:srgbClr val="40404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4FE1B0D-2544-41D6-561B-7D48A536E40B}"/>
              </a:ext>
            </a:extLst>
          </p:cNvPr>
          <p:cNvPicPr>
            <a:picLocks noChangeAspect="1"/>
          </p:cNvPicPr>
          <p:nvPr/>
        </p:nvPicPr>
        <p:blipFill>
          <a:blip r:embed="rId3"/>
          <a:stretch>
            <a:fillRect/>
          </a:stretch>
        </p:blipFill>
        <p:spPr>
          <a:xfrm>
            <a:off x="193959" y="735211"/>
            <a:ext cx="3801505" cy="2002352"/>
          </a:xfrm>
          <a:prstGeom prst="rect">
            <a:avLst/>
          </a:prstGeom>
        </p:spPr>
      </p:pic>
      <p:pic>
        <p:nvPicPr>
          <p:cNvPr id="5" name="图片 4">
            <a:extLst>
              <a:ext uri="{FF2B5EF4-FFF2-40B4-BE49-F238E27FC236}">
                <a16:creationId xmlns:a16="http://schemas.microsoft.com/office/drawing/2014/main" id="{13473CFE-61B5-B89F-6DE6-F04EF1CAD5FB}"/>
              </a:ext>
            </a:extLst>
          </p:cNvPr>
          <p:cNvPicPr>
            <a:picLocks noChangeAspect="1"/>
          </p:cNvPicPr>
          <p:nvPr/>
        </p:nvPicPr>
        <p:blipFill>
          <a:blip r:embed="rId4"/>
          <a:stretch>
            <a:fillRect/>
          </a:stretch>
        </p:blipFill>
        <p:spPr>
          <a:xfrm>
            <a:off x="4759432" y="1117541"/>
            <a:ext cx="3835372" cy="876294"/>
          </a:xfrm>
          <a:prstGeom prst="rect">
            <a:avLst/>
          </a:prstGeom>
        </p:spPr>
      </p:pic>
      <p:sp>
        <p:nvSpPr>
          <p:cNvPr id="6" name="箭头: 右 5">
            <a:extLst>
              <a:ext uri="{FF2B5EF4-FFF2-40B4-BE49-F238E27FC236}">
                <a16:creationId xmlns:a16="http://schemas.microsoft.com/office/drawing/2014/main" id="{4A4AD92B-0313-4085-06DC-F0CADD4DEA1E}"/>
              </a:ext>
            </a:extLst>
          </p:cNvPr>
          <p:cNvSpPr/>
          <p:nvPr/>
        </p:nvSpPr>
        <p:spPr>
          <a:xfrm>
            <a:off x="3534383" y="1491575"/>
            <a:ext cx="1031132"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4C5D2980-537C-111C-9588-E4755F99435F}"/>
              </a:ext>
            </a:extLst>
          </p:cNvPr>
          <p:cNvSpPr/>
          <p:nvPr/>
        </p:nvSpPr>
        <p:spPr>
          <a:xfrm rot="5400000">
            <a:off x="5431277" y="2451234"/>
            <a:ext cx="1031132" cy="458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EC515E02-C1CA-61DE-BB8E-A0E56EF98B26}"/>
              </a:ext>
            </a:extLst>
          </p:cNvPr>
          <p:cNvSpPr txBox="1"/>
          <p:nvPr/>
        </p:nvSpPr>
        <p:spPr>
          <a:xfrm>
            <a:off x="6176180" y="2416884"/>
            <a:ext cx="2472856" cy="369332"/>
          </a:xfrm>
          <a:prstGeom prst="rect">
            <a:avLst/>
          </a:prstGeom>
          <a:noFill/>
        </p:spPr>
        <p:txBody>
          <a:bodyPr wrap="none" rtlCol="0">
            <a:spAutoFit/>
          </a:bodyPr>
          <a:lstStyle/>
          <a:p>
            <a:r>
              <a:rPr lang="en-US" altLang="zh-CN" dirty="0"/>
              <a:t>Two</a:t>
            </a:r>
            <a:r>
              <a:rPr lang="zh-CN" altLang="en-US" dirty="0"/>
              <a:t> </a:t>
            </a:r>
            <a:r>
              <a:rPr lang="en-US" altLang="zh-CN" dirty="0"/>
              <a:t>layers</a:t>
            </a:r>
            <a:r>
              <a:rPr lang="zh-CN" altLang="en-US" dirty="0"/>
              <a:t> </a:t>
            </a:r>
            <a:r>
              <a:rPr lang="en-US" altLang="zh-CN" dirty="0"/>
              <a:t>are</a:t>
            </a:r>
            <a:r>
              <a:rPr lang="zh-CN" altLang="en-US" dirty="0"/>
              <a:t> </a:t>
            </a:r>
            <a:r>
              <a:rPr lang="en-US" altLang="zh-CN" dirty="0"/>
              <a:t>obtained.</a:t>
            </a:r>
            <a:endParaRPr lang="zh-CN" altLang="en-US" dirty="0"/>
          </a:p>
        </p:txBody>
      </p:sp>
      <p:sp>
        <p:nvSpPr>
          <p:cNvPr id="10" name="文本框 9">
            <a:extLst>
              <a:ext uri="{FF2B5EF4-FFF2-40B4-BE49-F238E27FC236}">
                <a16:creationId xmlns:a16="http://schemas.microsoft.com/office/drawing/2014/main" id="{875C1644-7F10-921D-F439-3C987DCFBCC2}"/>
              </a:ext>
            </a:extLst>
          </p:cNvPr>
          <p:cNvSpPr txBox="1"/>
          <p:nvPr/>
        </p:nvSpPr>
        <p:spPr>
          <a:xfrm>
            <a:off x="5786221" y="3487009"/>
            <a:ext cx="3357779" cy="1169551"/>
          </a:xfrm>
          <a:prstGeom prst="rect">
            <a:avLst/>
          </a:prstGeom>
          <a:noFill/>
        </p:spPr>
        <p:txBody>
          <a:bodyPr wrap="none" rtlCol="0">
            <a:spAutoFit/>
          </a:bodyPr>
          <a:lstStyle/>
          <a:p>
            <a:r>
              <a:rPr lang="en-US" altLang="zh-CN" sz="1400" dirty="0"/>
              <a:t>You can use “Create Project from OSM”</a:t>
            </a:r>
          </a:p>
          <a:p>
            <a:r>
              <a:rPr lang="en-US" altLang="zh-CN" sz="1400" dirty="0"/>
              <a:t>to generate your own data. Besides, you</a:t>
            </a:r>
          </a:p>
          <a:p>
            <a:r>
              <a:rPr lang="en-US" altLang="zh-CN" sz="1400" dirty="0"/>
              <a:t>can use OSM2GMNS to generate node.csv</a:t>
            </a:r>
          </a:p>
          <a:p>
            <a:r>
              <a:rPr lang="en-US" altLang="zh-CN" sz="1400" dirty="0"/>
              <a:t>and link.csv and load two csv files into QGIS</a:t>
            </a:r>
          </a:p>
          <a:p>
            <a:r>
              <a:rPr lang="en-US" altLang="zh-CN" sz="1400" dirty="0"/>
              <a:t>as two layers.</a:t>
            </a:r>
            <a:endParaRPr lang="zh-CN" altLang="en-US" sz="1400" dirty="0"/>
          </a:p>
        </p:txBody>
      </p:sp>
    </p:spTree>
    <p:extLst>
      <p:ext uri="{BB962C8B-B14F-4D97-AF65-F5344CB8AC3E}">
        <p14:creationId xmlns:p14="http://schemas.microsoft.com/office/powerpoint/2010/main" val="348216828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TotalTime>
  <Words>1065</Words>
  <PresentationFormat>On-screen Show (4:3)</PresentationFormat>
  <Paragraphs>86</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ElsevierSans</vt:lpstr>
      <vt:lpstr>Noto Sans Symbols</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2023-03-09T18:10:22Z</dcterms:created>
  <dcterms:modified xsi:type="dcterms:W3CDTF">2024-01-21T00:47:11Z</dcterms:modified>
</cp:coreProperties>
</file>